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69" r:id="rId4"/>
    <p:sldId id="270" r:id="rId5"/>
    <p:sldId id="271" r:id="rId6"/>
    <p:sldId id="272" r:id="rId7"/>
    <p:sldId id="280" r:id="rId8"/>
    <p:sldId id="281" r:id="rId9"/>
    <p:sldId id="275" r:id="rId10"/>
    <p:sldId id="276" r:id="rId11"/>
    <p:sldId id="277" r:id="rId12"/>
    <p:sldId id="282" r:id="rId13"/>
    <p:sldId id="279" r:id="rId14"/>
    <p:sldId id="260" r:id="rId15"/>
  </p:sldIdLst>
  <p:sldSz cx="13444538" cy="7562850"/>
  <p:notesSz cx="7562850" cy="10693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7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lfgang Saam" initials="W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447"/>
    <a:srgbClr val="F28E34"/>
    <a:srgbClr val="C8236E"/>
    <a:srgbClr val="0A4F9D"/>
    <a:srgbClr val="90B923"/>
    <a:srgbClr val="4A8F39"/>
    <a:srgbClr val="F07E31"/>
    <a:srgbClr val="C4246D"/>
    <a:srgbClr val="28306C"/>
    <a:srgbClr val="293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5" autoAdjust="0"/>
    <p:restoredTop sz="58621" autoAdjust="0"/>
  </p:normalViewPr>
  <p:slideViewPr>
    <p:cSldViewPr>
      <p:cViewPr varScale="1">
        <p:scale>
          <a:sx n="33" d="100"/>
          <a:sy n="33" d="100"/>
        </p:scale>
        <p:origin x="2044" y="36"/>
      </p:cViewPr>
      <p:guideLst>
        <p:guide orient="horz" pos="2880"/>
        <p:guide pos="27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39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277310" cy="5364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4418" y="1"/>
            <a:ext cx="3276187" cy="5364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8C5FA-EFED-4D5B-B2EC-2252AD3C914D}" type="datetimeFigureOut">
              <a:rPr lang="de-DE" smtClean="0"/>
              <a:pPr/>
              <a:t>06.03.2019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76263" y="1338263"/>
            <a:ext cx="6410325" cy="3606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6734" y="5146929"/>
            <a:ext cx="6049382" cy="42109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6935"/>
            <a:ext cx="3277310" cy="5364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4418" y="10156935"/>
            <a:ext cx="3276187" cy="5364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779C2-E447-4FEA-9B7E-7AC49BDCA02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91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072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700" marR="5080" indent="0">
              <a:buFontTx/>
              <a:buNone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Empfohlen wird die Suche anhand eines </a:t>
            </a:r>
          </a:p>
          <a:p>
            <a:pPr marL="12700" marR="5080"/>
            <a:r>
              <a:rPr lang="de-DE" b="1" spc="-10" dirty="0">
                <a:solidFill>
                  <a:srgbClr val="4E4D4D"/>
                </a:solidFill>
                <a:cs typeface="Calibri"/>
              </a:rPr>
              <a:t>Ultraschallmessgerät</a:t>
            </a:r>
            <a:endParaRPr lang="de-DE" spc="-10" dirty="0">
              <a:solidFill>
                <a:srgbClr val="4E4D4D"/>
              </a:solidFill>
              <a:cs typeface="Calibri"/>
            </a:endParaRPr>
          </a:p>
          <a:p>
            <a:pPr marL="355600" marR="5080" indent="-34290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Druckluftleitungen werden mit Messgerät abgelaufen</a:t>
            </a:r>
          </a:p>
          <a:p>
            <a:pPr marL="355600" marR="5080" indent="-34290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Leckage wird akustisch über Kopfhörer oder visuell auf dem Display identifiziert</a:t>
            </a:r>
          </a:p>
          <a:p>
            <a:pPr marL="355600" marR="5080" indent="-34290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Einfache Geräte bewerten die Leckage mit einem Ampelsystem, komplexere Geräte geben Messwert in [</a:t>
            </a:r>
            <a:r>
              <a:rPr lang="de-DE" spc="-10" dirty="0" err="1">
                <a:solidFill>
                  <a:srgbClr val="4E4D4D"/>
                </a:solidFill>
                <a:cs typeface="Calibri"/>
              </a:rPr>
              <a:t>dBµV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] aus</a:t>
            </a:r>
          </a:p>
          <a:p>
            <a:pPr marL="12700" marR="5080"/>
            <a:r>
              <a:rPr lang="de-DE" spc="-10" dirty="0">
                <a:solidFill>
                  <a:schemeClr val="accent3">
                    <a:lumMod val="50000"/>
                  </a:schemeClr>
                </a:solidFill>
                <a:cs typeface="Calibri"/>
              </a:rPr>
              <a:t>POSITIV: für schwer erreichbare Leitungen geeignet, es werden keine Hilfsmittel, z. B. Hebebühne oder Leiter benötigt</a:t>
            </a:r>
          </a:p>
          <a:p>
            <a:pPr marL="12700" marR="5080" indent="0">
              <a:buFontTx/>
              <a:buNone/>
            </a:pPr>
            <a:r>
              <a:rPr lang="de-DE" spc="-10" dirty="0">
                <a:solidFill>
                  <a:schemeClr val="accent2">
                    <a:lumMod val="50000"/>
                  </a:schemeClr>
                </a:solidFill>
                <a:cs typeface="Calibri"/>
              </a:rPr>
              <a:t>HÜRDE: Erhöhte Kosten für Anschaffung eines Ultraschallmessgeräts mit Kosten zwischen 200€ und 2000€.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5546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5080" indent="0">
              <a:buNone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Folgende Punkte sollten beachtet werden, wenn Druckluft-Leckagen effektiv vorgebeugt werden soll.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Das </a:t>
            </a:r>
            <a:r>
              <a:rPr lang="de-DE" sz="1100" b="1" spc="-10" dirty="0">
                <a:solidFill>
                  <a:srgbClr val="4E4D4D"/>
                </a:solidFill>
                <a:cs typeface="Calibri"/>
              </a:rPr>
              <a:t>Schlauchmaterial</a:t>
            </a:r>
            <a:r>
              <a:rPr lang="de-DE" sz="1100" spc="-10" dirty="0">
                <a:solidFill>
                  <a:srgbClr val="4E4D4D"/>
                </a:solidFill>
                <a:cs typeface="Calibri"/>
              </a:rPr>
              <a:t> muss der Beanspruchung entsprechend ausgewählt werden.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Nutzen Sie einen professionellen </a:t>
            </a:r>
            <a:r>
              <a:rPr lang="de-DE" sz="1100" b="1" spc="-10" dirty="0">
                <a:solidFill>
                  <a:srgbClr val="4E4D4D"/>
                </a:solidFill>
                <a:cs typeface="Calibri"/>
              </a:rPr>
              <a:t>Schlauchschneider</a:t>
            </a:r>
            <a:r>
              <a:rPr lang="de-DE" sz="1100" spc="-10" dirty="0">
                <a:solidFill>
                  <a:srgbClr val="4E4D4D"/>
                </a:solidFill>
                <a:cs typeface="Calibri"/>
              </a:rPr>
              <a:t> oder eine </a:t>
            </a:r>
            <a:r>
              <a:rPr lang="de-DE" sz="1100" b="1" spc="-10" dirty="0">
                <a:solidFill>
                  <a:srgbClr val="4E4D4D"/>
                </a:solidFill>
                <a:cs typeface="Calibri"/>
              </a:rPr>
              <a:t>Schlauchschneidzange.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Verwenden Sie bei den Verbindungselementen die passenden </a:t>
            </a:r>
            <a:r>
              <a:rPr lang="de-DE" sz="1100" b="1" spc="-10" dirty="0">
                <a:solidFill>
                  <a:srgbClr val="4E4D4D"/>
                </a:solidFill>
                <a:cs typeface="Calibri"/>
              </a:rPr>
              <a:t>Dichtungsmaterialien.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Reduzieren Sie die </a:t>
            </a:r>
            <a:r>
              <a:rPr lang="de-DE" sz="1100" b="1" spc="-10" dirty="0">
                <a:solidFill>
                  <a:srgbClr val="4E4D4D"/>
                </a:solidFill>
                <a:cs typeface="Calibri"/>
              </a:rPr>
              <a:t>Verbindungselemente</a:t>
            </a:r>
            <a:r>
              <a:rPr lang="de-DE" sz="1100" spc="-10" dirty="0">
                <a:solidFill>
                  <a:srgbClr val="4E4D4D"/>
                </a:solidFill>
                <a:cs typeface="Calibri"/>
              </a:rPr>
              <a:t> auf ein Minimum.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Verwenden Sie Verbindungselemente die dem Durchmesser der Leitung entsprechen.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Regelmäßige Wartung der Druckluftanlage.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Regelmäßig durchgeführte Leckageortungen.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Die Energieeffizienz beim Neubau oder der Erweiterung eines Druckluftnetzes mit einplanen.</a:t>
            </a:r>
          </a:p>
          <a:p>
            <a:pPr marL="469900" marR="5080" indent="-457200">
              <a:buAutoNum type="arabicPeriod"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Erfassen und dokumentieren Sie Druckluftverbrauch und -erzeugung.</a:t>
            </a:r>
          </a:p>
          <a:p>
            <a:pPr marL="469900" marR="508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100" spc="-10" dirty="0">
                <a:solidFill>
                  <a:srgbClr val="4E4D4D"/>
                </a:solidFill>
                <a:cs typeface="Calibri"/>
              </a:rPr>
              <a:t>Aufnahme der</a:t>
            </a:r>
            <a:r>
              <a:rPr lang="de-DE" sz="1100" b="1" spc="-10" dirty="0">
                <a:solidFill>
                  <a:srgbClr val="4E4D4D"/>
                </a:solidFill>
                <a:cs typeface="Calibri"/>
              </a:rPr>
              <a:t> wirtschaftlichen Bewertung der </a:t>
            </a:r>
            <a:r>
              <a:rPr lang="de-DE" sz="1100" spc="-10" dirty="0">
                <a:solidFill>
                  <a:srgbClr val="4E4D4D"/>
                </a:solidFill>
                <a:cs typeface="Calibri"/>
              </a:rPr>
              <a:t>georteten Leckagen</a:t>
            </a:r>
          </a:p>
          <a:p>
            <a:pPr marL="469900" marR="5080" indent="-457200">
              <a:buAutoNum type="arabicPeriod"/>
            </a:pPr>
            <a:endParaRPr lang="de-DE" sz="1100" spc="-10" dirty="0">
              <a:solidFill>
                <a:srgbClr val="4E4D4D"/>
              </a:solidFill>
              <a:cs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413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Ein auffälliges Tape in Neon-Farben erleichtert es die Leckagen schnell zu erkennen. Bringen Sie eine entsprechende Anzahl an Tape-Rollen direkt mit zur Schulung und lassen diese in den Werkshallen.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chemeClr val="accent5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accent5"/>
                </a:solidFill>
              </a:rPr>
              <a:t>Vordrucke für die Etiketten zum Selberausdrucken auf einem Standard Office-Drucker sind in der Erfolgsrezept Zip-Datei enthalten.</a:t>
            </a:r>
            <a:endParaRPr lang="de-DE" sz="1200" dirty="0"/>
          </a:p>
          <a:p>
            <a:r>
              <a:rPr lang="de-DE" dirty="0"/>
              <a:t>Die Etiketten erleichtern es, die Stelle der Leckage genau zu identifizieren und schnell zu beseitigen.</a:t>
            </a:r>
          </a:p>
          <a:p>
            <a:endParaRPr lang="de-DE" dirty="0"/>
          </a:p>
          <a:p>
            <a:r>
              <a:rPr lang="de-DE" dirty="0"/>
              <a:t>Bestimmen Sie vor der Schulung eine für die Beseitigung der Leckagen zuständige Person und tragen Sie die Kontaktdaten an die entsprechende Stelle.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848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100" dirty="0"/>
              <a:t>1. ERFASSEN:</a:t>
            </a:r>
          </a:p>
          <a:p>
            <a:r>
              <a:rPr lang="de-DE" sz="1100" dirty="0"/>
              <a:t>Eine Druckluftverbrauchsmessung verschafft Klarheit und gibt Aufschluss darüber wie viel Druckluft „verloren“</a:t>
            </a:r>
          </a:p>
          <a:p>
            <a:r>
              <a:rPr lang="de-DE" sz="1100" dirty="0"/>
              <a:t>geht (wie hoch ist die Fördermenge des Kompressors und wie viel Druckluft wird tatsächlich verbraucht?).</a:t>
            </a:r>
          </a:p>
          <a:p>
            <a:r>
              <a:rPr lang="de-DE" sz="1100" dirty="0"/>
              <a:t>Moderne Messsonden können schnell und einfach bei laufender Produktion über Kugelhahn und</a:t>
            </a:r>
          </a:p>
          <a:p>
            <a:r>
              <a:rPr lang="de-DE" sz="1100" dirty="0" err="1"/>
              <a:t>Anbohrschelle</a:t>
            </a:r>
            <a:r>
              <a:rPr lang="de-DE" sz="1100" dirty="0"/>
              <a:t> montiert werden.</a:t>
            </a:r>
          </a:p>
          <a:p>
            <a:endParaRPr lang="de-DE" sz="1100" dirty="0"/>
          </a:p>
          <a:p>
            <a:r>
              <a:rPr lang="de-DE" sz="1100" dirty="0"/>
              <a:t>2. FINDEN: Wo geht Druckluft verloren?</a:t>
            </a:r>
          </a:p>
          <a:p>
            <a:r>
              <a:rPr lang="de-DE" sz="1100" dirty="0"/>
              <a:t>Mit Hilfe moderner Ultraschall-Ortungstechnik können Leckagen im laufenden Produktionsprozess in der</a:t>
            </a:r>
          </a:p>
          <a:p>
            <a:r>
              <a:rPr lang="de-DE" sz="1100" dirty="0"/>
              <a:t>gesamte Druckluftkette (vom Kompressor bis zum kleinsten Druckluftverbraucher) ermittelt werden. Wird</a:t>
            </a:r>
          </a:p>
          <a:p>
            <a:r>
              <a:rPr lang="de-DE" sz="1100" dirty="0"/>
              <a:t>die Ortung erstmals durchgeführt, empfiehlt sich die Beauftragung eines Experten. Er kennt die eingesetzte</a:t>
            </a:r>
          </a:p>
          <a:p>
            <a:r>
              <a:rPr lang="de-DE" sz="1100" dirty="0"/>
              <a:t>Messtechnik genau und geht aufgrund seiner Erfahrung zielgerichteter auf die Suche als ein Neuling.</a:t>
            </a:r>
          </a:p>
          <a:p>
            <a:r>
              <a:rPr lang="de-DE" sz="1100" dirty="0"/>
              <a:t>Das spart letztendlich Zeit und Geld.</a:t>
            </a:r>
          </a:p>
          <a:p>
            <a:endParaRPr lang="de-DE" sz="1100" dirty="0"/>
          </a:p>
          <a:p>
            <a:r>
              <a:rPr lang="de-DE" sz="1100" dirty="0"/>
              <a:t>3. DOKUMENTIEREN:</a:t>
            </a:r>
          </a:p>
          <a:p>
            <a:r>
              <a:rPr lang="de-DE" sz="1100" dirty="0"/>
              <a:t>Um die Leckagen auch zu einem späteren Zeitpunkt, beispielsweise zur Beseitigung, schnell wiederfinden</a:t>
            </a:r>
          </a:p>
          <a:p>
            <a:r>
              <a:rPr lang="de-DE" sz="1100" dirty="0"/>
              <a:t>zu können, gibt es verschiedene Möglichkeiten. Eine wäre, die Leckagen mit Hilfe von farbigen Aufklebern</a:t>
            </a:r>
          </a:p>
          <a:p>
            <a:r>
              <a:rPr lang="de-DE" sz="1100" dirty="0"/>
              <a:t>zu kennzeichnen, fotografisch festzuhalten und die erfassten Werte handschriftlich zu dokumentieren.</a:t>
            </a:r>
          </a:p>
          <a:p>
            <a:r>
              <a:rPr lang="de-DE" sz="1100" dirty="0"/>
              <a:t>Diese Methode findet man in der Praxis nur noch selten, da sie sehr zeitaufwendig und fehlerbehaftet ist.</a:t>
            </a:r>
          </a:p>
          <a:p>
            <a:r>
              <a:rPr lang="de-DE" sz="1100" dirty="0"/>
              <a:t>Heute werden Druckluftleckagen digital erfasst. Mit speziellen Apps auf dem Smartphone können Leckagen</a:t>
            </a:r>
          </a:p>
          <a:p>
            <a:r>
              <a:rPr lang="de-DE" sz="1100" dirty="0"/>
              <a:t>effizient und umfangreich dokumentiert werden.</a:t>
            </a:r>
          </a:p>
          <a:p>
            <a:endParaRPr lang="de-DE" sz="1100" dirty="0"/>
          </a:p>
          <a:p>
            <a:r>
              <a:rPr lang="de-DE" sz="1100" dirty="0"/>
              <a:t>4. ANALYSIEREN:</a:t>
            </a:r>
          </a:p>
          <a:p>
            <a:r>
              <a:rPr lang="de-DE" sz="1100" dirty="0"/>
              <a:t>Die Messergebnisse werden ausgewertet und aufbereitet. Es werden Lösungsvorschläge erarbeitet und</a:t>
            </a:r>
          </a:p>
          <a:p>
            <a:r>
              <a:rPr lang="de-DE" sz="1100" dirty="0"/>
              <a:t>u. a. nach wirtschaftlichen Aspekten bewertet. Die Leckagen werden nach wirtschaftlichen Verlusten </a:t>
            </a:r>
          </a:p>
          <a:p>
            <a:r>
              <a:rPr lang="de-DE" sz="1100" dirty="0"/>
              <a:t>und nach aufwand der Reparatur priorisiert und repariert:</a:t>
            </a:r>
          </a:p>
          <a:p>
            <a:pPr marL="228600" indent="-228600">
              <a:buAutoNum type="arabicPeriod"/>
            </a:pPr>
            <a:r>
              <a:rPr lang="de-DE" sz="1100" dirty="0"/>
              <a:t>Leckage kann mit wenig Aufwand repariert werden.</a:t>
            </a:r>
          </a:p>
          <a:p>
            <a:pPr marL="228600" indent="-228600">
              <a:buAutoNum type="arabicPeriod"/>
            </a:pPr>
            <a:r>
              <a:rPr lang="de-DE" sz="1100" dirty="0"/>
              <a:t>Leckage kann nur bei Stillstand der Anlage repariert werden.</a:t>
            </a:r>
          </a:p>
          <a:p>
            <a:pPr marL="228600" indent="-228600">
              <a:buAutoNum type="arabicPeriod"/>
            </a:pPr>
            <a:r>
              <a:rPr lang="de-DE" sz="1100" dirty="0"/>
              <a:t>Materialien müssen bestellt werden.</a:t>
            </a:r>
          </a:p>
          <a:p>
            <a:endParaRPr lang="de-DE" sz="1100" dirty="0"/>
          </a:p>
          <a:p>
            <a:r>
              <a:rPr lang="de-DE" sz="1100" dirty="0"/>
              <a:t>Handschriftliche Methode: Die erfassten Werte werden in eine Excel-Tabelle übertragen und die Bilder </a:t>
            </a:r>
          </a:p>
          <a:p>
            <a:r>
              <a:rPr lang="de-DE" sz="1100" dirty="0"/>
              <a:t>verlinkt. </a:t>
            </a:r>
          </a:p>
          <a:p>
            <a:r>
              <a:rPr lang="de-DE" sz="1100" dirty="0"/>
              <a:t>Digitale Methode: Die mit der App erfassten Werte und Bilder werden in ein Portal übertragen. Hier </a:t>
            </a:r>
          </a:p>
          <a:p>
            <a:r>
              <a:rPr lang="de-DE" sz="1100" dirty="0"/>
              <a:t>können die Leckagen ökonomisch und ökologisch ausgewertet und priorisiert werden.</a:t>
            </a:r>
          </a:p>
          <a:p>
            <a:endParaRPr lang="de-DE" sz="1100" dirty="0"/>
          </a:p>
          <a:p>
            <a:r>
              <a:rPr lang="de-DE" sz="1100" dirty="0"/>
              <a:t>5. ENTSCHEIDEN: Was wird umgesetzt?</a:t>
            </a:r>
          </a:p>
          <a:p>
            <a:r>
              <a:rPr lang="de-DE" sz="1100" dirty="0"/>
              <a:t>Auf Basis der aufbereiteten Daten, der Lösungsvorschläge und dem damit verbundenen Einsparpotenzial</a:t>
            </a:r>
          </a:p>
          <a:p>
            <a:r>
              <a:rPr lang="de-DE" sz="1100" dirty="0"/>
              <a:t>wird über die weiteren Schritte entschieden.</a:t>
            </a:r>
          </a:p>
          <a:p>
            <a:endParaRPr lang="de-DE" sz="1100" dirty="0"/>
          </a:p>
          <a:p>
            <a:r>
              <a:rPr lang="de-DE" sz="1100" dirty="0"/>
              <a:t>6. BESEITIGEN:</a:t>
            </a:r>
          </a:p>
          <a:p>
            <a:r>
              <a:rPr lang="de-DE" sz="1100" dirty="0"/>
              <a:t>Alle bzw. die ausgewählten Leckagen werden fachgerecht beseitigt. Vorteil bei der Dokumentation mithilfe</a:t>
            </a:r>
          </a:p>
          <a:p>
            <a:r>
              <a:rPr lang="de-DE" sz="1100" dirty="0"/>
              <a:t>von Leckage-Apps: die Höhe der eingesparten Druckluft ist sofort ersichtlich. Nach einer Unterweisung kann</a:t>
            </a:r>
            <a:br>
              <a:rPr lang="de-DE" sz="1100" dirty="0"/>
            </a:br>
            <a:r>
              <a:rPr lang="de-DE" sz="1100" dirty="0"/>
              <a:t>auch ein eigener Mitarbeiter Leckagen beseitigen.</a:t>
            </a:r>
          </a:p>
          <a:p>
            <a:endParaRPr lang="de-DE" sz="1100" dirty="0"/>
          </a:p>
          <a:p>
            <a:r>
              <a:rPr lang="de-DE" sz="1100" dirty="0"/>
              <a:t>7. ÜBERWACHEN: </a:t>
            </a:r>
          </a:p>
          <a:p>
            <a:r>
              <a:rPr lang="de-DE" sz="1100" dirty="0"/>
              <a:t>Eine konstante Druckluftverbrauchsmessung und bei Bedarf regelmäßig durchgeführte</a:t>
            </a:r>
          </a:p>
          <a:p>
            <a:r>
              <a:rPr lang="de-DE" sz="1100" dirty="0" err="1"/>
              <a:t>Leckagesuche</a:t>
            </a:r>
            <a:r>
              <a:rPr lang="de-DE" sz="1100" dirty="0"/>
              <a:t>, auch durch eigenes geschultes Personal und entsprechende </a:t>
            </a:r>
            <a:r>
              <a:rPr lang="de-DE" sz="1100" dirty="0" err="1"/>
              <a:t>Leckagesuchgeräte</a:t>
            </a:r>
            <a:r>
              <a:rPr lang="de-DE" sz="1100" dirty="0"/>
              <a:t>, sichern</a:t>
            </a:r>
          </a:p>
          <a:p>
            <a:r>
              <a:rPr lang="de-DE" sz="1100" dirty="0"/>
              <a:t>nachhaltig das erzielte Ergebnis.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260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784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703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Energieeinsparpotential von bis zu 50 % im Bereich Druckluft </a:t>
            </a:r>
          </a:p>
          <a:p>
            <a:r>
              <a:rPr lang="de-DE" dirty="0"/>
              <a:t>Erhöhung des Betriebsdrucks um 1 bar benötigt ca. 6 – 8 % mehr Energie</a:t>
            </a:r>
          </a:p>
          <a:p>
            <a:r>
              <a:rPr lang="de-DE" dirty="0"/>
              <a:t>Wirkungsgrad einer Druckluftanlage ohne Wärmerückgewinnung beträgt etwa 5% - 10 %</a:t>
            </a:r>
          </a:p>
          <a:p>
            <a:r>
              <a:rPr lang="de-DE" dirty="0"/>
              <a:t>60 bis 85 % der Lebenszykluskosten einer Druckluftanlage sind Energiekosten (abhängig von Betriebsstunden und Stromtarif)</a:t>
            </a:r>
          </a:p>
          <a:p>
            <a:r>
              <a:rPr lang="de-DE" dirty="0"/>
              <a:t>Einsparpotential bei Leckagen zwischen 20-30%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779C2-E447-4FEA-9B7E-7AC49BDCA02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579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spc="-10" dirty="0">
                <a:solidFill>
                  <a:srgbClr val="4E4D4D"/>
                </a:solidFill>
                <a:latin typeface="+mn-lt"/>
                <a:cs typeface="Calibri"/>
              </a:rPr>
              <a:t>Rund </a:t>
            </a:r>
            <a:r>
              <a:rPr lang="de-DE" sz="1200" b="1" spc="-10" dirty="0">
                <a:solidFill>
                  <a:srgbClr val="4E4D4D"/>
                </a:solidFill>
                <a:latin typeface="+mn-lt"/>
                <a:cs typeface="Calibri"/>
              </a:rPr>
              <a:t>30 %</a:t>
            </a:r>
            <a:r>
              <a:rPr lang="de-DE" sz="1200" spc="-10" dirty="0">
                <a:solidFill>
                  <a:srgbClr val="4E4D4D"/>
                </a:solidFill>
                <a:latin typeface="+mn-lt"/>
                <a:cs typeface="Calibri"/>
              </a:rPr>
              <a:t> der erzeugten Druckluft gehen durch Leckagen im System verloren. Deshalb ist eine Beseitigung der Druckluftleckagen eine der schnellsten und einfachsten Möglichkeiten die Druckluftkosten zu senken. Deshalb ist ein langfristig ausgerichtetes </a:t>
            </a:r>
            <a:r>
              <a:rPr lang="de-DE" sz="1200" spc="-10" dirty="0" err="1">
                <a:solidFill>
                  <a:srgbClr val="4E4D4D"/>
                </a:solidFill>
                <a:latin typeface="+mn-lt"/>
                <a:cs typeface="Calibri"/>
              </a:rPr>
              <a:t>Leckagemanagement</a:t>
            </a:r>
            <a:r>
              <a:rPr lang="de-DE" sz="1200" spc="-10" dirty="0">
                <a:solidFill>
                  <a:srgbClr val="4E4D4D"/>
                </a:solidFill>
                <a:latin typeface="+mn-lt"/>
                <a:cs typeface="Calibri"/>
              </a:rPr>
              <a:t> besonders wichtig. Nicht hörbare Leckagen verursachen ein Verlust von </a:t>
            </a:r>
            <a:r>
              <a:rPr lang="de-DE" sz="1200" b="1" spc="-10" dirty="0">
                <a:solidFill>
                  <a:srgbClr val="4E4D4D"/>
                </a:solidFill>
                <a:latin typeface="+mn-lt"/>
                <a:cs typeface="Calibri"/>
              </a:rPr>
              <a:t>15 l/min = 160 €/Jahr.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766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spc="-10" dirty="0">
                <a:solidFill>
                  <a:srgbClr val="4E4D4D"/>
                </a:solidFill>
                <a:latin typeface="+mn-lt"/>
                <a:cs typeface="Calibri"/>
              </a:rPr>
              <a:t>Leckagen lassen sich vermeiden. Und das am ehesten, wenn man weiß an welchen Stellen und aus welchem Grund sie entstehen. Am häufigsten sind Verbindungsstellen betroffen.</a:t>
            </a:r>
          </a:p>
          <a:p>
            <a:pPr marL="927100" marR="5080" lvl="1" indent="-457200">
              <a:buAutoNum type="arabicPeriod"/>
            </a:pPr>
            <a:r>
              <a:rPr lang="de-DE" sz="1200" b="1" spc="-10" dirty="0">
                <a:solidFill>
                  <a:srgbClr val="4E4D4D"/>
                </a:solidFill>
                <a:latin typeface="+mn-lt"/>
                <a:cs typeface="Calibri"/>
              </a:rPr>
              <a:t>Undichte Schraub- und Flanschverbindungen, Schläuche und Armaturen</a:t>
            </a:r>
          </a:p>
          <a:p>
            <a:pPr marL="927100" marR="5080" lvl="1" indent="-457200">
              <a:buAutoNum type="arabicPeriod"/>
            </a:pPr>
            <a:r>
              <a:rPr lang="de-DE" sz="1200" b="1" spc="-10" dirty="0">
                <a:solidFill>
                  <a:srgbClr val="4E4D4D"/>
                </a:solidFill>
                <a:latin typeface="+mn-lt"/>
                <a:cs typeface="Calibri"/>
              </a:rPr>
              <a:t>Korrodierte Leitungen</a:t>
            </a:r>
          </a:p>
          <a:p>
            <a:pPr marL="927100" marR="5080" lvl="1" indent="-457200">
              <a:buAutoNum type="arabicPeriod"/>
            </a:pPr>
            <a:r>
              <a:rPr lang="de-DE" sz="1200" b="1" spc="-10" dirty="0">
                <a:solidFill>
                  <a:srgbClr val="4E4D4D"/>
                </a:solidFill>
                <a:latin typeface="+mn-lt"/>
                <a:cs typeface="Calibri"/>
              </a:rPr>
              <a:t>Innere Leckagen im Kompressor</a:t>
            </a:r>
          </a:p>
          <a:p>
            <a:pPr marL="927100" marR="5080" lvl="1" indent="-457200">
              <a:buAutoNum type="arabicPeriod"/>
            </a:pPr>
            <a:r>
              <a:rPr lang="de-DE" sz="1200" b="1" spc="-10" dirty="0">
                <a:solidFill>
                  <a:srgbClr val="4E4D4D"/>
                </a:solidFill>
                <a:latin typeface="+mn-lt"/>
                <a:cs typeface="Calibri"/>
              </a:rPr>
              <a:t>Fehlerhafte </a:t>
            </a:r>
            <a:r>
              <a:rPr lang="de-DE" sz="1200" b="1" spc="-10" dirty="0" err="1">
                <a:solidFill>
                  <a:srgbClr val="4E4D4D"/>
                </a:solidFill>
                <a:latin typeface="+mn-lt"/>
                <a:cs typeface="Calibri"/>
              </a:rPr>
              <a:t>Kondensatableiter</a:t>
            </a:r>
            <a:endParaRPr lang="de-DE" sz="1200" b="1" spc="-10" dirty="0">
              <a:solidFill>
                <a:srgbClr val="4E4D4D"/>
              </a:solidFill>
              <a:latin typeface="+mn-lt"/>
              <a:cs typeface="Calibri"/>
            </a:endParaRPr>
          </a:p>
          <a:p>
            <a:pPr marL="927100" marR="5080" lvl="1" indent="-457200">
              <a:buAutoNum type="arabicPeriod"/>
            </a:pPr>
            <a:r>
              <a:rPr lang="de-DE" sz="1200" b="1" spc="-10" dirty="0">
                <a:solidFill>
                  <a:srgbClr val="4E4D4D"/>
                </a:solidFill>
                <a:latin typeface="+mn-lt"/>
                <a:cs typeface="Calibri"/>
              </a:rPr>
              <a:t>Falsch installierte und defekte Trockner, Filter und Wartungseinheiten</a:t>
            </a:r>
          </a:p>
          <a:p>
            <a:pPr marL="12700" marR="5080" indent="0">
              <a:lnSpc>
                <a:spcPct val="100000"/>
              </a:lnSpc>
              <a:buNone/>
            </a:pPr>
            <a:endParaRPr lang="de-DE" sz="1200" spc="-10" dirty="0">
              <a:solidFill>
                <a:srgbClr val="4E4D4D"/>
              </a:solidFill>
              <a:latin typeface="+mn-lt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lang="de-DE" sz="1200" spc="-10" dirty="0">
                <a:solidFill>
                  <a:srgbClr val="4E4D4D"/>
                </a:solidFill>
                <a:latin typeface="+mn-lt"/>
                <a:cs typeface="Calibri"/>
              </a:rPr>
              <a:t>Im Folgenden 6 Bilder mit Typischen </a:t>
            </a:r>
            <a:r>
              <a:rPr lang="de-DE" sz="1200" spc="-10" dirty="0" err="1">
                <a:solidFill>
                  <a:srgbClr val="4E4D4D"/>
                </a:solidFill>
                <a:latin typeface="+mn-lt"/>
                <a:cs typeface="Calibri"/>
              </a:rPr>
              <a:t>Leckagestellen</a:t>
            </a:r>
            <a:r>
              <a:rPr lang="de-DE" sz="1200" spc="-10" dirty="0">
                <a:solidFill>
                  <a:srgbClr val="4E4D4D"/>
                </a:solidFill>
                <a:latin typeface="+mn-lt"/>
                <a:cs typeface="Calibri"/>
              </a:rPr>
              <a:t> aus der Praxis (Bilder von Mader GmbH  Co. KG)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AE914-2970-4320-9F59-09B767A92DF0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841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87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192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542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8450" marR="5080" indent="-28575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Druckluftleckagen akustisch orten: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Bei größeren Leckagen entsteht durch den Austritt von Luft ein Zischen!</a:t>
            </a:r>
          </a:p>
          <a:p>
            <a:pPr marL="298450" marR="5080" indent="-28575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Gedämpfte Geräuschkulisse vereinfacht die Leckage-Ortung: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Am besten bei </a:t>
            </a:r>
            <a:r>
              <a:rPr lang="de-DE" spc="-10" dirty="0" err="1">
                <a:solidFill>
                  <a:srgbClr val="4E4D4D"/>
                </a:solidFill>
                <a:cs typeface="Calibri"/>
              </a:rPr>
              <a:t>Bertriebsstillstand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, alternativ bei geringer Auslastung auf die Suche gehen!</a:t>
            </a:r>
          </a:p>
          <a:p>
            <a:pPr marL="298450" marR="5080" indent="-28575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Systematisch vorgehen: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Machen Sie sich einen Plan, in welcher Reihenfolge Sie die Druckluftleitungen prüfen wollen, um keine Leitung zu übersehen!</a:t>
            </a:r>
          </a:p>
          <a:p>
            <a:pPr marL="298450" marR="5080" indent="-28575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Gewusst wo und ob: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Fragen Sie Ihre Kollegen, ob bereits in der Vergangenheit Leckagen festgestellt wurden und ob diese dokumentiert sind, ggf. sind bestimmte Stellen sehr anfällig für Leckagen!</a:t>
            </a:r>
          </a:p>
          <a:p>
            <a:pPr marL="298450" marR="5080" indent="-285750">
              <a:buFont typeface="Arial" panose="020B0604020202020204" pitchFamily="34" charset="0"/>
              <a:buChar char="•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Hilfsmittel erleichtern die Suche: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Vergewissern Sie sich im Vorfeld, ob sie die geeigneten Hilfsmittel zur Suche nach Leckagen zur        Verfügung haben, besorgen Sie sich ggf. benötigte Hilfsmittel von Kollegen und/oder Vorgesetzten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F5010-6076-41BC-93B0-94900E04FD7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117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klimaschutz-unternehmen.de/erfolgsrezepte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mailto:geschaeftsstelle@klimaschutz-unternehmen.de" TargetMode="External"/><Relationship Id="rId4" Type="http://schemas.openxmlformats.org/officeDocument/2006/relationships/hyperlink" Target="http://www.klimaschutz-unternehmen.de/Erfolgsrezepte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4">
            <a:extLst>
              <a:ext uri="{FF2B5EF4-FFF2-40B4-BE49-F238E27FC236}">
                <a16:creationId xmlns:a16="http://schemas.microsoft.com/office/drawing/2014/main" id="{94C446AF-91A4-41BA-A422-8FAA29AAEC10}"/>
              </a:ext>
            </a:extLst>
          </p:cNvPr>
          <p:cNvSpPr/>
          <p:nvPr userDrawn="1"/>
        </p:nvSpPr>
        <p:spPr>
          <a:xfrm>
            <a:off x="1" y="4848225"/>
            <a:ext cx="13444538" cy="2712085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204E15-3A3C-499C-B49D-DA45544493B7}"/>
              </a:ext>
            </a:extLst>
          </p:cNvPr>
          <p:cNvSpPr/>
          <p:nvPr userDrawn="1"/>
        </p:nvSpPr>
        <p:spPr>
          <a:xfrm>
            <a:off x="-6185" y="4673600"/>
            <a:ext cx="13453104" cy="103187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241" y="439457"/>
            <a:ext cx="11091744" cy="2822115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spc="-55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8241" y="3322446"/>
            <a:ext cx="11091744" cy="126047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800" cap="all" spc="221" baseline="0">
                <a:solidFill>
                  <a:schemeClr val="tx2"/>
                </a:solidFill>
                <a:latin typeface="+mj-lt"/>
              </a:defRPr>
            </a:lvl1pPr>
            <a:lvl2pPr marL="504154" indent="0" algn="ctr">
              <a:buNone/>
              <a:defRPr sz="2646"/>
            </a:lvl2pPr>
            <a:lvl3pPr marL="1008309" indent="0" algn="ctr">
              <a:buNone/>
              <a:defRPr sz="2646"/>
            </a:lvl3pPr>
            <a:lvl4pPr marL="1512463" indent="0" algn="ctr">
              <a:buNone/>
              <a:defRPr sz="2205"/>
            </a:lvl4pPr>
            <a:lvl5pPr marL="2016618" indent="0" algn="ctr">
              <a:buNone/>
              <a:defRPr sz="2205"/>
            </a:lvl5pPr>
            <a:lvl6pPr marL="2520772" indent="0" algn="ctr">
              <a:buNone/>
              <a:defRPr sz="2205"/>
            </a:lvl6pPr>
            <a:lvl7pPr marL="3024927" indent="0" algn="ctr">
              <a:buNone/>
              <a:defRPr sz="2205"/>
            </a:lvl7pPr>
            <a:lvl8pPr marL="3529081" indent="0" algn="ctr">
              <a:buNone/>
              <a:defRPr sz="2205"/>
            </a:lvl8pPr>
            <a:lvl9pPr marL="4033236" indent="0" algn="ctr">
              <a:buNone/>
              <a:defRPr sz="2205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7E182E59-93FA-415B-B723-22006514F485}"/>
              </a:ext>
            </a:extLst>
          </p:cNvPr>
          <p:cNvSpPr/>
          <p:nvPr userDrawn="1"/>
        </p:nvSpPr>
        <p:spPr>
          <a:xfrm>
            <a:off x="4414838" y="4189095"/>
            <a:ext cx="4255770" cy="1318260"/>
          </a:xfrm>
          <a:custGeom>
            <a:avLst/>
            <a:gdLst/>
            <a:ahLst/>
            <a:cxnLst/>
            <a:rect l="l" t="t" r="r" b="b"/>
            <a:pathLst>
              <a:path w="4255770" h="1318260">
                <a:moveTo>
                  <a:pt x="4033608" y="0"/>
                </a:moveTo>
                <a:lnTo>
                  <a:pt x="222110" y="0"/>
                </a:lnTo>
                <a:lnTo>
                  <a:pt x="93702" y="3470"/>
                </a:lnTo>
                <a:lnTo>
                  <a:pt x="27763" y="27763"/>
                </a:lnTo>
                <a:lnTo>
                  <a:pt x="3470" y="93702"/>
                </a:lnTo>
                <a:lnTo>
                  <a:pt x="0" y="222110"/>
                </a:lnTo>
                <a:lnTo>
                  <a:pt x="0" y="1096060"/>
                </a:lnTo>
                <a:lnTo>
                  <a:pt x="3470" y="1224468"/>
                </a:lnTo>
                <a:lnTo>
                  <a:pt x="27763" y="1290407"/>
                </a:lnTo>
                <a:lnTo>
                  <a:pt x="93702" y="1314700"/>
                </a:lnTo>
                <a:lnTo>
                  <a:pt x="222110" y="1318171"/>
                </a:lnTo>
                <a:lnTo>
                  <a:pt x="4033608" y="1318171"/>
                </a:lnTo>
                <a:lnTo>
                  <a:pt x="4162016" y="1314700"/>
                </a:lnTo>
                <a:lnTo>
                  <a:pt x="4227955" y="1290407"/>
                </a:lnTo>
                <a:lnTo>
                  <a:pt x="4252248" y="1224468"/>
                </a:lnTo>
                <a:lnTo>
                  <a:pt x="4255719" y="1096060"/>
                </a:lnTo>
                <a:lnTo>
                  <a:pt x="4255719" y="222110"/>
                </a:lnTo>
                <a:lnTo>
                  <a:pt x="4252248" y="93702"/>
                </a:lnTo>
                <a:lnTo>
                  <a:pt x="4227955" y="27763"/>
                </a:lnTo>
                <a:lnTo>
                  <a:pt x="4162016" y="3470"/>
                </a:lnTo>
                <a:lnTo>
                  <a:pt x="40336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057D693C-7FB3-4A0A-A10B-2456B9B81652}"/>
              </a:ext>
            </a:extLst>
          </p:cNvPr>
          <p:cNvSpPr/>
          <p:nvPr userDrawn="1"/>
        </p:nvSpPr>
        <p:spPr>
          <a:xfrm>
            <a:off x="4621646" y="4345089"/>
            <a:ext cx="3842153" cy="10062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6754D5CB-A40C-4A01-92C1-740B9726C5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495" y="6159542"/>
            <a:ext cx="1638300" cy="989280"/>
          </a:xfrm>
          <a:prstGeom prst="rect">
            <a:avLst/>
          </a:prstGeom>
        </p:spPr>
      </p:pic>
      <p:sp>
        <p:nvSpPr>
          <p:cNvPr id="19" name="object 8">
            <a:extLst>
              <a:ext uri="{FF2B5EF4-FFF2-40B4-BE49-F238E27FC236}">
                <a16:creationId xmlns:a16="http://schemas.microsoft.com/office/drawing/2014/main" id="{2ABCAF6A-6D2F-460B-958A-FA475E2EAA90}"/>
              </a:ext>
            </a:extLst>
          </p:cNvPr>
          <p:cNvSpPr txBox="1"/>
          <p:nvPr userDrawn="1"/>
        </p:nvSpPr>
        <p:spPr>
          <a:xfrm>
            <a:off x="11675269" y="5942594"/>
            <a:ext cx="163830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/>
            <a:r>
              <a:rPr lang="de-DE" sz="1600" b="0" spc="-10" dirty="0">
                <a:solidFill>
                  <a:schemeClr val="bg1"/>
                </a:solidFill>
                <a:latin typeface="Calibri"/>
                <a:cs typeface="Calibri"/>
              </a:rPr>
              <a:t>Ein Projekt der</a:t>
            </a:r>
            <a:endParaRPr sz="1600" b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548136BB-318E-4E44-A05C-25229F0B7519}"/>
              </a:ext>
            </a:extLst>
          </p:cNvPr>
          <p:cNvSpPr txBox="1"/>
          <p:nvPr userDrawn="1"/>
        </p:nvSpPr>
        <p:spPr>
          <a:xfrm>
            <a:off x="4553178" y="6620096"/>
            <a:ext cx="3979087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de-DE" sz="2100" b="1" spc="-10" dirty="0">
                <a:solidFill>
                  <a:schemeClr val="bg1"/>
                </a:solidFill>
                <a:latin typeface="+mn-lt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www.klimaschutz-unternehmen.de</a:t>
            </a:r>
            <a:endParaRPr sz="2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115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3441037" cy="19731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621" y="477862"/>
            <a:ext cx="11152244" cy="907542"/>
          </a:xfrm>
        </p:spPr>
        <p:txBody>
          <a:bodyPr lIns="91440" tIns="0" rIns="91440" bIns="0" anchor="b">
            <a:noAutofit/>
          </a:bodyPr>
          <a:lstStyle>
            <a:lvl1pPr>
              <a:defRPr sz="397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0621" y="1426643"/>
            <a:ext cx="11152244" cy="65544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62"/>
              </a:spcAft>
              <a:buNone/>
              <a:defRPr sz="1654">
                <a:solidFill>
                  <a:srgbClr val="FFFFFF"/>
                </a:solidFill>
              </a:defRPr>
            </a:lvl1pPr>
            <a:lvl2pPr marL="504154" indent="0">
              <a:buNone/>
              <a:defRPr sz="1323"/>
            </a:lvl2pPr>
            <a:lvl3pPr marL="1008309" indent="0">
              <a:buNone/>
              <a:defRPr sz="1103"/>
            </a:lvl3pPr>
            <a:lvl4pPr marL="1512463" indent="0">
              <a:buNone/>
              <a:defRPr sz="992"/>
            </a:lvl4pPr>
            <a:lvl5pPr marL="2016618" indent="0">
              <a:buNone/>
              <a:defRPr sz="992"/>
            </a:lvl5pPr>
            <a:lvl6pPr marL="2520772" indent="0">
              <a:buNone/>
              <a:defRPr sz="992"/>
            </a:lvl6pPr>
            <a:lvl7pPr marL="3024927" indent="0">
              <a:buNone/>
              <a:defRPr sz="992"/>
            </a:lvl7pPr>
            <a:lvl8pPr marL="3529081" indent="0">
              <a:buNone/>
              <a:defRPr sz="992"/>
            </a:lvl8pPr>
            <a:lvl9pPr marL="4033236" indent="0">
              <a:buNone/>
              <a:defRPr sz="992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/>
              <a:pPr marL="25400">
                <a:lnSpc>
                  <a:spcPts val="955"/>
                </a:lnSpc>
              </a:pPr>
              <a:t>‹Nr.›</a:t>
            </a:fld>
            <a:endParaRPr lang="de-DE" dirty="0"/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AD07CD3F-A336-49A3-896D-3E6D32D18932}"/>
              </a:ext>
            </a:extLst>
          </p:cNvPr>
          <p:cNvSpPr/>
          <p:nvPr userDrawn="1"/>
        </p:nvSpPr>
        <p:spPr>
          <a:xfrm>
            <a:off x="-6034" y="2040351"/>
            <a:ext cx="13453104" cy="93027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rgbClr val="0A4F9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5498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4">
            <a:extLst>
              <a:ext uri="{FF2B5EF4-FFF2-40B4-BE49-F238E27FC236}">
                <a16:creationId xmlns:a16="http://schemas.microsoft.com/office/drawing/2014/main" id="{91FDB961-0BB0-4326-B664-40A1A942C1AC}"/>
              </a:ext>
            </a:extLst>
          </p:cNvPr>
          <p:cNvSpPr/>
          <p:nvPr userDrawn="1"/>
        </p:nvSpPr>
        <p:spPr>
          <a:xfrm>
            <a:off x="0" y="4852189"/>
            <a:ext cx="13444538" cy="2767105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FD927B3-BDD4-450D-AED0-26D23682DB4E}"/>
              </a:ext>
            </a:extLst>
          </p:cNvPr>
          <p:cNvSpPr/>
          <p:nvPr userDrawn="1"/>
        </p:nvSpPr>
        <p:spPr>
          <a:xfrm>
            <a:off x="-6185" y="4683760"/>
            <a:ext cx="13453104" cy="93027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FA377F0-373E-4F24-8A38-BAD24E2ECB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798" y="2586017"/>
            <a:ext cx="5382825" cy="2060042"/>
          </a:xfrm>
          <a:prstGeom prst="rect">
            <a:avLst/>
          </a:prstGeom>
        </p:spPr>
      </p:pic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EB362243-0078-4076-A34D-2F4C595CC5C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20714" y="504825"/>
            <a:ext cx="7092155" cy="392747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3AE0AD-9398-4019-85C2-A6091DB111BD}"/>
              </a:ext>
            </a:extLst>
          </p:cNvPr>
          <p:cNvSpPr txBox="1"/>
          <p:nvPr userDrawn="1"/>
        </p:nvSpPr>
        <p:spPr>
          <a:xfrm>
            <a:off x="8074079" y="504825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Diese Präsentation entstand in Zusammenarbeit mit dem Klimaschutz-Unternehmen Mader GmbH &amp; Co. KG: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76FD5FB0-3B05-41F1-9F07-02EF67D6230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161463" y="1089025"/>
            <a:ext cx="2438400" cy="139382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D8C9C23D-B890-4B4E-9752-98AB4F069945}"/>
              </a:ext>
            </a:extLst>
          </p:cNvPr>
          <p:cNvSpPr txBox="1"/>
          <p:nvPr userDrawn="1"/>
        </p:nvSpPr>
        <p:spPr>
          <a:xfrm>
            <a:off x="854870" y="5243296"/>
            <a:ext cx="1588135" cy="51815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65"/>
              </a:lnSpc>
            </a:pPr>
            <a:r>
              <a:rPr sz="2500" spc="10" dirty="0">
                <a:solidFill>
                  <a:schemeClr val="bg1"/>
                </a:solidFill>
                <a:latin typeface="Calibri"/>
                <a:cs typeface="Calibri"/>
              </a:rPr>
              <a:t>Klimaschutz</a:t>
            </a:r>
            <a:endParaRPr sz="25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22225">
              <a:lnSpc>
                <a:spcPts val="1625"/>
              </a:lnSpc>
            </a:pPr>
            <a:r>
              <a:rPr sz="1550" spc="20" dirty="0">
                <a:solidFill>
                  <a:schemeClr val="bg1"/>
                </a:solidFill>
                <a:latin typeface="Calibri"/>
                <a:cs typeface="Calibri"/>
              </a:rPr>
              <a:t>GEWINNT</a:t>
            </a:r>
            <a:endParaRPr sz="155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76F92F43-9873-41F9-8D75-07F04AEAAB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71" y="6085332"/>
            <a:ext cx="1638300" cy="989280"/>
          </a:xfrm>
          <a:prstGeom prst="rect">
            <a:avLst/>
          </a:prstGeom>
        </p:spPr>
      </p:pic>
      <p:sp>
        <p:nvSpPr>
          <p:cNvPr id="22" name="object 8">
            <a:extLst>
              <a:ext uri="{FF2B5EF4-FFF2-40B4-BE49-F238E27FC236}">
                <a16:creationId xmlns:a16="http://schemas.microsoft.com/office/drawing/2014/main" id="{C9913767-04DE-49E1-8058-4B9E01984790}"/>
              </a:ext>
            </a:extLst>
          </p:cNvPr>
          <p:cNvSpPr txBox="1"/>
          <p:nvPr userDrawn="1"/>
        </p:nvSpPr>
        <p:spPr>
          <a:xfrm>
            <a:off x="788545" y="5868384"/>
            <a:ext cx="237039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/>
            <a:r>
              <a:rPr lang="de-DE" sz="1600" b="0" spc="-10" dirty="0">
                <a:solidFill>
                  <a:schemeClr val="bg1"/>
                </a:solidFill>
                <a:latin typeface="Calibri"/>
                <a:cs typeface="Calibri"/>
              </a:rPr>
              <a:t>Ein Projekt der</a:t>
            </a:r>
            <a:endParaRPr sz="1600" b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F32BC74B-2F8B-4020-B1B9-59215944555B}"/>
              </a:ext>
            </a:extLst>
          </p:cNvPr>
          <p:cNvSpPr txBox="1"/>
          <p:nvPr userDrawn="1"/>
        </p:nvSpPr>
        <p:spPr>
          <a:xfrm>
            <a:off x="2818266" y="5868384"/>
            <a:ext cx="293624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600" dirty="0" err="1">
                <a:solidFill>
                  <a:srgbClr val="FFFFFF"/>
                </a:solidFill>
                <a:latin typeface="Calibri"/>
                <a:cs typeface="Calibri"/>
              </a:rPr>
              <a:t>Klimaschutz</a:t>
            </a:r>
            <a:r>
              <a:rPr lang="de-DE" sz="1600" spc="-95" dirty="0">
                <a:solidFill>
                  <a:srgbClr val="FFFFFF"/>
                </a:solidFill>
                <a:latin typeface="Calibri"/>
                <a:cs typeface="Calibri"/>
              </a:rPr>
              <a:t>-Unternehmen e. V.</a:t>
            </a:r>
          </a:p>
          <a:p>
            <a:pPr marL="12700"/>
            <a:r>
              <a:rPr lang="de-DE" sz="1600" spc="-10" dirty="0">
                <a:solidFill>
                  <a:srgbClr val="FFFFFF"/>
                </a:solidFill>
                <a:latin typeface="Calibri"/>
                <a:cs typeface="Calibri"/>
              </a:rPr>
              <a:t>Projektbüro „Klimaschutz gewinnt“</a:t>
            </a:r>
          </a:p>
          <a:p>
            <a:pPr marL="12700"/>
            <a:r>
              <a:rPr sz="1600" spc="-30" dirty="0" err="1">
                <a:solidFill>
                  <a:srgbClr val="FFFFFF"/>
                </a:solidFill>
                <a:latin typeface="Calibri"/>
                <a:cs typeface="Calibri"/>
              </a:rPr>
              <a:t>Domstr</a:t>
            </a:r>
            <a:r>
              <a:rPr sz="1600" spc="-3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16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endParaRPr sz="1600" dirty="0">
              <a:latin typeface="Calibri"/>
              <a:cs typeface="Calibri"/>
            </a:endParaRPr>
          </a:p>
          <a:p>
            <a:pPr marL="12700"/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D-14482</a:t>
            </a:r>
            <a:r>
              <a:rPr sz="16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Potsdam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87F37FFE-7329-47F4-9815-96CF5977DFAB}"/>
              </a:ext>
            </a:extLst>
          </p:cNvPr>
          <p:cNvSpPr txBox="1"/>
          <p:nvPr userDrawn="1"/>
        </p:nvSpPr>
        <p:spPr>
          <a:xfrm>
            <a:off x="6324701" y="6114605"/>
            <a:ext cx="687748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/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Webseite:	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www.klimaschutz-unternehmen.de/Erfolgsrezepte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</a:rPr>
              <a:t> </a:t>
            </a:r>
          </a:p>
          <a:p>
            <a:pPr marL="12700" algn="l"/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Email: 	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geschaeftsstelle@klimaschutz-unternehmen.de</a:t>
            </a:r>
            <a:r>
              <a:rPr lang="de-DE" sz="1600" spc="-80" dirty="0">
                <a:solidFill>
                  <a:schemeClr val="bg1"/>
                </a:solidFill>
                <a:latin typeface="+mn-lt"/>
                <a:cs typeface="Calibri"/>
              </a:rPr>
              <a:t>  </a:t>
            </a:r>
          </a:p>
          <a:p>
            <a:pPr marL="12700" algn="l"/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Telefon:	+49 331 27361835.</a:t>
            </a:r>
          </a:p>
        </p:txBody>
      </p:sp>
      <p:sp>
        <p:nvSpPr>
          <p:cNvPr id="25" name="object 6">
            <a:extLst>
              <a:ext uri="{FF2B5EF4-FFF2-40B4-BE49-F238E27FC236}">
                <a16:creationId xmlns:a16="http://schemas.microsoft.com/office/drawing/2014/main" id="{F1CEFB47-B2A9-4083-865C-0523170D0ABD}"/>
              </a:ext>
            </a:extLst>
          </p:cNvPr>
          <p:cNvSpPr txBox="1"/>
          <p:nvPr userDrawn="1"/>
        </p:nvSpPr>
        <p:spPr>
          <a:xfrm>
            <a:off x="2818266" y="5243296"/>
            <a:ext cx="968528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Haben Sie Fragen oder Anregungen zu unseren Erfolgsrezepten oder interessieren Sie sich für weitere kostenfreie Erfolgsrezepte?</a:t>
            </a:r>
          </a:p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spc="-80" dirty="0">
                <a:solidFill>
                  <a:srgbClr val="FFFFFF"/>
                </a:solidFill>
                <a:latin typeface="+mn-lt"/>
                <a:cs typeface="Calibri"/>
              </a:rPr>
              <a:t>Nehmen Sie gerne Kontakt mit uns auf: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26" name="Picture 2" descr="K:\Kunden\Klimaschutz-Unternehmen e.V - 5441\Grafik\Logo\logo_bildmarke_weiß.png">
            <a:extLst>
              <a:ext uri="{FF2B5EF4-FFF2-40B4-BE49-F238E27FC236}">
                <a16:creationId xmlns:a16="http://schemas.microsoft.com/office/drawing/2014/main" id="{33319460-ACA1-4A14-A028-73AEA3BC93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19" y="5249326"/>
            <a:ext cx="381000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219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69" y="387390"/>
            <a:ext cx="11675484" cy="126043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E7E36880-6F1C-4E1E-BEEA-2AE99D61088B}"/>
              </a:ext>
            </a:extLst>
          </p:cNvPr>
          <p:cNvSpPr/>
          <p:nvPr userDrawn="1"/>
        </p:nvSpPr>
        <p:spPr>
          <a:xfrm>
            <a:off x="2683666" y="2065884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5918504A-DF3B-4090-923F-7CA71D2E0C1A}"/>
              </a:ext>
            </a:extLst>
          </p:cNvPr>
          <p:cNvSpPr/>
          <p:nvPr userDrawn="1"/>
        </p:nvSpPr>
        <p:spPr>
          <a:xfrm>
            <a:off x="2121658" y="2065884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5C4C11D3-E669-4303-8361-6929ED160F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60224" y="2128367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3" name="object 4">
            <a:extLst>
              <a:ext uri="{FF2B5EF4-FFF2-40B4-BE49-F238E27FC236}">
                <a16:creationId xmlns:a16="http://schemas.microsoft.com/office/drawing/2014/main" id="{0201A901-0756-4C09-B3C0-B07B79ABD3B0}"/>
              </a:ext>
            </a:extLst>
          </p:cNvPr>
          <p:cNvSpPr/>
          <p:nvPr userDrawn="1"/>
        </p:nvSpPr>
        <p:spPr>
          <a:xfrm>
            <a:off x="2683666" y="2753694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6D420439-DED8-4E05-9256-A602FE145273}"/>
              </a:ext>
            </a:extLst>
          </p:cNvPr>
          <p:cNvSpPr/>
          <p:nvPr userDrawn="1"/>
        </p:nvSpPr>
        <p:spPr>
          <a:xfrm>
            <a:off x="2121658" y="2753695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Textplatzhalter 30">
            <a:extLst>
              <a:ext uri="{FF2B5EF4-FFF2-40B4-BE49-F238E27FC236}">
                <a16:creationId xmlns:a16="http://schemas.microsoft.com/office/drawing/2014/main" id="{7947F51A-8AD5-4035-9DDD-92D7FE30D6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60224" y="2816177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6" name="object 4">
            <a:extLst>
              <a:ext uri="{FF2B5EF4-FFF2-40B4-BE49-F238E27FC236}">
                <a16:creationId xmlns:a16="http://schemas.microsoft.com/office/drawing/2014/main" id="{301F4B2C-048C-4740-BB4D-EDDA93FB3C45}"/>
              </a:ext>
            </a:extLst>
          </p:cNvPr>
          <p:cNvSpPr/>
          <p:nvPr userDrawn="1"/>
        </p:nvSpPr>
        <p:spPr>
          <a:xfrm>
            <a:off x="2683666" y="3465551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C552BEBC-F86B-48E4-83D0-AA7739F43D85}"/>
              </a:ext>
            </a:extLst>
          </p:cNvPr>
          <p:cNvSpPr/>
          <p:nvPr userDrawn="1"/>
        </p:nvSpPr>
        <p:spPr>
          <a:xfrm>
            <a:off x="2121658" y="3465552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Textplatzhalter 30">
            <a:extLst>
              <a:ext uri="{FF2B5EF4-FFF2-40B4-BE49-F238E27FC236}">
                <a16:creationId xmlns:a16="http://schemas.microsoft.com/office/drawing/2014/main" id="{2E72B36D-8384-4794-B8FE-1C43A78CF2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60224" y="3528034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9" name="object 4">
            <a:extLst>
              <a:ext uri="{FF2B5EF4-FFF2-40B4-BE49-F238E27FC236}">
                <a16:creationId xmlns:a16="http://schemas.microsoft.com/office/drawing/2014/main" id="{5F6FBAE6-AB36-472E-AF47-71ED1E893A77}"/>
              </a:ext>
            </a:extLst>
          </p:cNvPr>
          <p:cNvSpPr/>
          <p:nvPr userDrawn="1"/>
        </p:nvSpPr>
        <p:spPr>
          <a:xfrm>
            <a:off x="2683666" y="4153361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53B16ECA-C145-4AC7-822D-7FA46E7952C8}"/>
              </a:ext>
            </a:extLst>
          </p:cNvPr>
          <p:cNvSpPr/>
          <p:nvPr userDrawn="1"/>
        </p:nvSpPr>
        <p:spPr>
          <a:xfrm>
            <a:off x="2121658" y="4153362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Textplatzhalter 30">
            <a:extLst>
              <a:ext uri="{FF2B5EF4-FFF2-40B4-BE49-F238E27FC236}">
                <a16:creationId xmlns:a16="http://schemas.microsoft.com/office/drawing/2014/main" id="{6F6C1340-5E0C-46CD-8040-DE8B617CFCE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760224" y="4215844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373BCFE0-2669-46CF-9E4E-4E02FACFB8FD}"/>
              </a:ext>
            </a:extLst>
          </p:cNvPr>
          <p:cNvSpPr/>
          <p:nvPr userDrawn="1"/>
        </p:nvSpPr>
        <p:spPr>
          <a:xfrm>
            <a:off x="2683666" y="4844015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112E94AF-3D7B-43D2-A9A8-6FD69C640909}"/>
              </a:ext>
            </a:extLst>
          </p:cNvPr>
          <p:cNvSpPr/>
          <p:nvPr userDrawn="1"/>
        </p:nvSpPr>
        <p:spPr>
          <a:xfrm>
            <a:off x="2121658" y="4844016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Textplatzhalter 30">
            <a:extLst>
              <a:ext uri="{FF2B5EF4-FFF2-40B4-BE49-F238E27FC236}">
                <a16:creationId xmlns:a16="http://schemas.microsoft.com/office/drawing/2014/main" id="{9077D6B8-388C-4D81-BAE1-DDE99983ED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760224" y="4906498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5" name="object 4">
            <a:extLst>
              <a:ext uri="{FF2B5EF4-FFF2-40B4-BE49-F238E27FC236}">
                <a16:creationId xmlns:a16="http://schemas.microsoft.com/office/drawing/2014/main" id="{196168FA-9471-44C8-9984-34CF0A74F8CA}"/>
              </a:ext>
            </a:extLst>
          </p:cNvPr>
          <p:cNvSpPr/>
          <p:nvPr userDrawn="1"/>
        </p:nvSpPr>
        <p:spPr>
          <a:xfrm>
            <a:off x="2683666" y="5531825"/>
            <a:ext cx="8414467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93D5A267-11FD-451B-96B2-4062E7FCB2CC}"/>
              </a:ext>
            </a:extLst>
          </p:cNvPr>
          <p:cNvSpPr/>
          <p:nvPr userDrawn="1"/>
        </p:nvSpPr>
        <p:spPr>
          <a:xfrm>
            <a:off x="2121658" y="5531826"/>
            <a:ext cx="562008" cy="539503"/>
          </a:xfrm>
          <a:custGeom>
            <a:avLst/>
            <a:gdLst/>
            <a:ahLst/>
            <a:cxnLst/>
            <a:rect l="l" t="t" r="r" b="b"/>
            <a:pathLst>
              <a:path w="10679430" h="2712084">
                <a:moveTo>
                  <a:pt x="0" y="2711653"/>
                </a:moveTo>
                <a:lnTo>
                  <a:pt x="10679303" y="2711653"/>
                </a:lnTo>
                <a:lnTo>
                  <a:pt x="10679303" y="0"/>
                </a:lnTo>
                <a:lnTo>
                  <a:pt x="0" y="0"/>
                </a:lnTo>
                <a:lnTo>
                  <a:pt x="0" y="271165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Textplatzhalter 30">
            <a:extLst>
              <a:ext uri="{FF2B5EF4-FFF2-40B4-BE49-F238E27FC236}">
                <a16:creationId xmlns:a16="http://schemas.microsoft.com/office/drawing/2014/main" id="{C886F0D8-BB47-4D8F-B5B8-A3CDA749FD1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760224" y="5594308"/>
            <a:ext cx="8261350" cy="37623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9" name="Textplatzhalter 48">
            <a:extLst>
              <a:ext uri="{FF2B5EF4-FFF2-40B4-BE49-F238E27FC236}">
                <a16:creationId xmlns:a16="http://schemas.microsoft.com/office/drawing/2014/main" id="{1CCDE26C-1641-4C63-A45F-B7C19B41D1F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05872" y="2147752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0" name="Textplatzhalter 48">
            <a:extLst>
              <a:ext uri="{FF2B5EF4-FFF2-40B4-BE49-F238E27FC236}">
                <a16:creationId xmlns:a16="http://schemas.microsoft.com/office/drawing/2014/main" id="{576070CA-323F-40DE-A1B2-53EBF554E6B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205872" y="2856680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1" name="Textplatzhalter 48">
            <a:extLst>
              <a:ext uri="{FF2B5EF4-FFF2-40B4-BE49-F238E27FC236}">
                <a16:creationId xmlns:a16="http://schemas.microsoft.com/office/drawing/2014/main" id="{33E2056B-F58C-4349-A975-1AAE8F9A67F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197495" y="3574646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2" name="Textplatzhalter 48">
            <a:extLst>
              <a:ext uri="{FF2B5EF4-FFF2-40B4-BE49-F238E27FC236}">
                <a16:creationId xmlns:a16="http://schemas.microsoft.com/office/drawing/2014/main" id="{84157CD3-C41A-4DBC-BE07-DDAE562076B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97495" y="4239434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3" name="Textplatzhalter 48">
            <a:extLst>
              <a:ext uri="{FF2B5EF4-FFF2-40B4-BE49-F238E27FC236}">
                <a16:creationId xmlns:a16="http://schemas.microsoft.com/office/drawing/2014/main" id="{05E5EFB9-128D-4474-9F80-39369765A18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197495" y="4925883"/>
            <a:ext cx="409611" cy="375766"/>
          </a:xfrm>
          <a:solidFill>
            <a:schemeClr val="accent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  <p:sp>
        <p:nvSpPr>
          <p:cNvPr id="54" name="Textplatzhalter 48">
            <a:extLst>
              <a:ext uri="{FF2B5EF4-FFF2-40B4-BE49-F238E27FC236}">
                <a16:creationId xmlns:a16="http://schemas.microsoft.com/office/drawing/2014/main" id="{B36AF013-48F8-4D83-B26A-72A1ED8D443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197495" y="5613693"/>
            <a:ext cx="409611" cy="37576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60924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881" y="1876425"/>
            <a:ext cx="11737872" cy="4439591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+mn-lt"/>
              </a:defRPr>
            </a:lvl1pPr>
            <a:lvl2pPr marL="423490" indent="-201662"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+mn-lt"/>
              </a:defRPr>
            </a:lvl2pPr>
            <a:lvl3pPr marL="625152" indent="-201662"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>
              <a:defRPr sz="1800">
                <a:solidFill>
                  <a:schemeClr val="tx2"/>
                </a:solidFill>
                <a:latin typeface="+mn-lt"/>
              </a:defRPr>
            </a:lvl4pPr>
            <a:lvl5pPr marL="1028475" indent="-201662"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9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7269" y="316060"/>
            <a:ext cx="11658599" cy="1331765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7269" y="1949191"/>
            <a:ext cx="5562602" cy="4436872"/>
          </a:xfrm>
        </p:spPr>
        <p:txBody>
          <a:bodyPr/>
          <a:lstStyle>
            <a:lvl2pPr marL="447675" indent="-227013">
              <a:buFont typeface="Wingdings" panose="05000000000000000000" pitchFamily="2" charset="2"/>
              <a:buChar char="§"/>
              <a:defRPr/>
            </a:lvl2pPr>
            <a:lvl3pPr marL="625152" indent="-201662">
              <a:buFont typeface="Arial" panose="020B0604020202020204" pitchFamily="34" charset="0"/>
              <a:buChar char="•"/>
              <a:defRPr/>
            </a:lvl3pPr>
            <a:lvl5pPr marL="1028475" indent="-201662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3266" y="1952625"/>
            <a:ext cx="5562602" cy="44368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37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7269" y="316060"/>
            <a:ext cx="11658599" cy="1331765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7269" y="1949191"/>
            <a:ext cx="7391400" cy="4436872"/>
          </a:xfrm>
        </p:spPr>
        <p:txBody>
          <a:bodyPr/>
          <a:lstStyle>
            <a:lvl1pPr>
              <a:defRPr/>
            </a:lvl1pPr>
            <a:lvl2pPr marL="447675" indent="-227013">
              <a:buFont typeface="Wingdings" panose="05000000000000000000" pitchFamily="2" charset="2"/>
              <a:buChar char="§"/>
              <a:defRPr/>
            </a:lvl2pPr>
            <a:lvl3pPr marL="625152" indent="-201662">
              <a:buFont typeface="Arial" panose="020B0604020202020204" pitchFamily="34" charset="0"/>
              <a:buChar char="•"/>
              <a:defRPr/>
            </a:lvl3pPr>
            <a:lvl4pPr>
              <a:defRPr/>
            </a:lvl4pPr>
            <a:lvl5pPr marL="1028475" indent="-201662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5869" y="1952625"/>
            <a:ext cx="3809999" cy="44368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33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269" y="1826470"/>
            <a:ext cx="5647779" cy="811955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205" b="0" cap="all" baseline="0">
                <a:solidFill>
                  <a:schemeClr val="tx2"/>
                </a:solidFill>
              </a:defRPr>
            </a:lvl1pPr>
            <a:lvl2pPr marL="504154" indent="0">
              <a:buNone/>
              <a:defRPr sz="2205" b="1"/>
            </a:lvl2pPr>
            <a:lvl3pPr marL="1008309" indent="0">
              <a:buNone/>
              <a:defRPr sz="1985" b="1"/>
            </a:lvl3pPr>
            <a:lvl4pPr marL="1512463" indent="0">
              <a:buNone/>
              <a:defRPr sz="1764" b="1"/>
            </a:lvl4pPr>
            <a:lvl5pPr marL="2016618" indent="0">
              <a:buNone/>
              <a:defRPr sz="1764" b="1"/>
            </a:lvl5pPr>
            <a:lvl6pPr marL="2520772" indent="0">
              <a:buNone/>
              <a:defRPr sz="1764" b="1"/>
            </a:lvl6pPr>
            <a:lvl7pPr marL="3024927" indent="0">
              <a:buNone/>
              <a:defRPr sz="1764" b="1"/>
            </a:lvl7pPr>
            <a:lvl8pPr marL="3529081" indent="0">
              <a:buNone/>
              <a:defRPr sz="1764" b="1"/>
            </a:lvl8pPr>
            <a:lvl9pPr marL="4033236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269" y="2638425"/>
            <a:ext cx="5647779" cy="3725404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18090" y="1826470"/>
            <a:ext cx="5647778" cy="811955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205" b="0" cap="all" baseline="0">
                <a:solidFill>
                  <a:schemeClr val="tx2"/>
                </a:solidFill>
              </a:defRPr>
            </a:lvl1pPr>
            <a:lvl2pPr marL="504154" indent="0">
              <a:buNone/>
              <a:defRPr sz="2205" b="1"/>
            </a:lvl2pPr>
            <a:lvl3pPr marL="1008309" indent="0">
              <a:buNone/>
              <a:defRPr sz="1985" b="1"/>
            </a:lvl3pPr>
            <a:lvl4pPr marL="1512463" indent="0">
              <a:buNone/>
              <a:defRPr sz="1764" b="1"/>
            </a:lvl4pPr>
            <a:lvl5pPr marL="2016618" indent="0">
              <a:buNone/>
              <a:defRPr sz="1764" b="1"/>
            </a:lvl5pPr>
            <a:lvl6pPr marL="2520772" indent="0">
              <a:buNone/>
              <a:defRPr sz="1764" b="1"/>
            </a:lvl6pPr>
            <a:lvl7pPr marL="3024927" indent="0">
              <a:buNone/>
              <a:defRPr sz="1764" b="1"/>
            </a:lvl7pPr>
            <a:lvl8pPr marL="3529081" indent="0">
              <a:buNone/>
              <a:defRPr sz="1764" b="1"/>
            </a:lvl8pPr>
            <a:lvl9pPr marL="4033236" indent="0">
              <a:buNone/>
              <a:defRPr sz="176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18090" y="2638425"/>
            <a:ext cx="5647778" cy="37254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541B8895-973D-4410-9294-A67B3BBD9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269" y="316060"/>
            <a:ext cx="11658599" cy="1331765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08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69" y="387390"/>
            <a:ext cx="11675484" cy="126043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7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466947" cy="7562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563031" y="0"/>
            <a:ext cx="101837" cy="7562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170" y="655446"/>
            <a:ext cx="3529191" cy="2520950"/>
          </a:xfrm>
        </p:spPr>
        <p:txBody>
          <a:bodyPr anchor="b">
            <a:normAutofit/>
          </a:bodyPr>
          <a:lstStyle>
            <a:lvl1pPr>
              <a:defRPr sz="400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3787" y="806704"/>
            <a:ext cx="7159216" cy="579818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170" y="3226816"/>
            <a:ext cx="3529191" cy="372642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654">
                <a:solidFill>
                  <a:srgbClr val="FFFFFF"/>
                </a:solidFill>
              </a:defRPr>
            </a:lvl1pPr>
            <a:lvl2pPr marL="504154" indent="0">
              <a:buNone/>
              <a:defRPr sz="1323"/>
            </a:lvl2pPr>
            <a:lvl3pPr marL="1008309" indent="0">
              <a:buNone/>
              <a:defRPr sz="1103"/>
            </a:lvl3pPr>
            <a:lvl4pPr marL="1512463" indent="0">
              <a:buNone/>
              <a:defRPr sz="992"/>
            </a:lvl4pPr>
            <a:lvl5pPr marL="2016618" indent="0">
              <a:buNone/>
              <a:defRPr sz="992"/>
            </a:lvl5pPr>
            <a:lvl6pPr marL="2520772" indent="0">
              <a:buNone/>
              <a:defRPr sz="992"/>
            </a:lvl6pPr>
            <a:lvl7pPr marL="3024927" indent="0">
              <a:buNone/>
              <a:defRPr sz="992"/>
            </a:lvl7pPr>
            <a:lvl8pPr marL="3529081" indent="0">
              <a:buNone/>
              <a:defRPr sz="992"/>
            </a:lvl8pPr>
            <a:lvl9pPr marL="4033236" indent="0">
              <a:buNone/>
              <a:defRPr sz="992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18069" y="7123708"/>
            <a:ext cx="1234934" cy="40265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93787" y="7123708"/>
            <a:ext cx="5125730" cy="402652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/>
              <a:pPr marL="25400">
                <a:lnSpc>
                  <a:spcPts val="955"/>
                </a:lnSpc>
              </a:pPr>
              <a:t>‹Nr.›</a:t>
            </a:fld>
            <a:endParaRPr lang="de-DE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EEA5B133-8617-4184-B982-B24FE0B76BDF}"/>
              </a:ext>
            </a:extLst>
          </p:cNvPr>
          <p:cNvGrpSpPr/>
          <p:nvPr userDrawn="1"/>
        </p:nvGrpSpPr>
        <p:grpSpPr>
          <a:xfrm>
            <a:off x="548107" y="6459064"/>
            <a:ext cx="2897562" cy="897544"/>
            <a:chOff x="4436269" y="4253592"/>
            <a:chExt cx="4255770" cy="1318260"/>
          </a:xfrm>
        </p:grpSpPr>
        <p:sp>
          <p:nvSpPr>
            <p:cNvPr id="13" name="object 6">
              <a:extLst>
                <a:ext uri="{FF2B5EF4-FFF2-40B4-BE49-F238E27FC236}">
                  <a16:creationId xmlns:a16="http://schemas.microsoft.com/office/drawing/2014/main" id="{58AAE44E-CF3D-4B7C-957A-789102D81949}"/>
                </a:ext>
              </a:extLst>
            </p:cNvPr>
            <p:cNvSpPr/>
            <p:nvPr userDrawn="1"/>
          </p:nvSpPr>
          <p:spPr>
            <a:xfrm>
              <a:off x="4436269" y="4253592"/>
              <a:ext cx="4255770" cy="1318260"/>
            </a:xfrm>
            <a:custGeom>
              <a:avLst/>
              <a:gdLst/>
              <a:ahLst/>
              <a:cxnLst/>
              <a:rect l="l" t="t" r="r" b="b"/>
              <a:pathLst>
                <a:path w="4255770" h="1318260">
                  <a:moveTo>
                    <a:pt x="4033608" y="0"/>
                  </a:moveTo>
                  <a:lnTo>
                    <a:pt x="222110" y="0"/>
                  </a:lnTo>
                  <a:lnTo>
                    <a:pt x="93702" y="3470"/>
                  </a:lnTo>
                  <a:lnTo>
                    <a:pt x="27763" y="27763"/>
                  </a:lnTo>
                  <a:lnTo>
                    <a:pt x="3470" y="93702"/>
                  </a:lnTo>
                  <a:lnTo>
                    <a:pt x="0" y="222110"/>
                  </a:lnTo>
                  <a:lnTo>
                    <a:pt x="0" y="1096060"/>
                  </a:lnTo>
                  <a:lnTo>
                    <a:pt x="3470" y="1224468"/>
                  </a:lnTo>
                  <a:lnTo>
                    <a:pt x="27763" y="1290407"/>
                  </a:lnTo>
                  <a:lnTo>
                    <a:pt x="93702" y="1314700"/>
                  </a:lnTo>
                  <a:lnTo>
                    <a:pt x="222110" y="1318171"/>
                  </a:lnTo>
                  <a:lnTo>
                    <a:pt x="4033608" y="1318171"/>
                  </a:lnTo>
                  <a:lnTo>
                    <a:pt x="4162016" y="1314700"/>
                  </a:lnTo>
                  <a:lnTo>
                    <a:pt x="4227955" y="1290407"/>
                  </a:lnTo>
                  <a:lnTo>
                    <a:pt x="4252248" y="1224468"/>
                  </a:lnTo>
                  <a:lnTo>
                    <a:pt x="4255719" y="1096060"/>
                  </a:lnTo>
                  <a:lnTo>
                    <a:pt x="4255719" y="222110"/>
                  </a:lnTo>
                  <a:lnTo>
                    <a:pt x="4252248" y="93702"/>
                  </a:lnTo>
                  <a:lnTo>
                    <a:pt x="4227955" y="27763"/>
                  </a:lnTo>
                  <a:lnTo>
                    <a:pt x="4162016" y="3470"/>
                  </a:lnTo>
                  <a:lnTo>
                    <a:pt x="40336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4CB42E6D-E5D4-4392-A011-DB3015F76317}"/>
                </a:ext>
              </a:extLst>
            </p:cNvPr>
            <p:cNvSpPr/>
            <p:nvPr userDrawn="1"/>
          </p:nvSpPr>
          <p:spPr>
            <a:xfrm>
              <a:off x="4643077" y="4409586"/>
              <a:ext cx="3842153" cy="100627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8066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62058"/>
            <a:ext cx="13441037" cy="2100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5420236"/>
            <a:ext cx="13441037" cy="7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147" y="5443538"/>
            <a:ext cx="11152244" cy="907542"/>
          </a:xfrm>
        </p:spPr>
        <p:txBody>
          <a:bodyPr lIns="91440" tIns="0" rIns="91440" bIns="0" anchor="b">
            <a:noAutofit/>
          </a:bodyPr>
          <a:lstStyle>
            <a:lvl1pPr>
              <a:defRPr sz="397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3444521" cy="5315462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529">
                <a:solidFill>
                  <a:schemeClr val="bg1"/>
                </a:solidFill>
              </a:defRPr>
            </a:lvl1pPr>
            <a:lvl2pPr marL="504154" indent="0">
              <a:buNone/>
              <a:defRPr sz="3088"/>
            </a:lvl2pPr>
            <a:lvl3pPr marL="1008309" indent="0">
              <a:buNone/>
              <a:defRPr sz="2646"/>
            </a:lvl3pPr>
            <a:lvl4pPr marL="1512463" indent="0">
              <a:buNone/>
              <a:defRPr sz="2205"/>
            </a:lvl4pPr>
            <a:lvl5pPr marL="2016618" indent="0">
              <a:buNone/>
              <a:defRPr sz="2205"/>
            </a:lvl5pPr>
            <a:lvl6pPr marL="2520772" indent="0">
              <a:buNone/>
              <a:defRPr sz="2205"/>
            </a:lvl6pPr>
            <a:lvl7pPr marL="3024927" indent="0">
              <a:buNone/>
              <a:defRPr sz="2205"/>
            </a:lvl7pPr>
            <a:lvl8pPr marL="3529081" indent="0">
              <a:buNone/>
              <a:defRPr sz="2205"/>
            </a:lvl8pPr>
            <a:lvl9pPr marL="4033236" indent="0">
              <a:buNone/>
              <a:defRPr sz="220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0116" y="6392902"/>
            <a:ext cx="11152244" cy="65544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62"/>
              </a:spcAft>
              <a:buNone/>
              <a:defRPr sz="1654">
                <a:solidFill>
                  <a:srgbClr val="FFFFFF"/>
                </a:solidFill>
              </a:defRPr>
            </a:lvl1pPr>
            <a:lvl2pPr marL="504154" indent="0">
              <a:buNone/>
              <a:defRPr sz="1323"/>
            </a:lvl2pPr>
            <a:lvl3pPr marL="1008309" indent="0">
              <a:buNone/>
              <a:defRPr sz="1103"/>
            </a:lvl3pPr>
            <a:lvl4pPr marL="1512463" indent="0">
              <a:buNone/>
              <a:defRPr sz="992"/>
            </a:lvl4pPr>
            <a:lvl5pPr marL="2016618" indent="0">
              <a:buNone/>
              <a:defRPr sz="992"/>
            </a:lvl5pPr>
            <a:lvl6pPr marL="2520772" indent="0">
              <a:buNone/>
              <a:defRPr sz="992"/>
            </a:lvl6pPr>
            <a:lvl7pPr marL="3024927" indent="0">
              <a:buNone/>
              <a:defRPr sz="992"/>
            </a:lvl7pPr>
            <a:lvl8pPr marL="3529081" indent="0">
              <a:buNone/>
              <a:defRPr sz="992"/>
            </a:lvl8pPr>
            <a:lvl9pPr marL="4033236" indent="0">
              <a:buNone/>
              <a:defRPr sz="992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2BAA8778-8B83-404D-B56E-E1A558544851}"/>
              </a:ext>
            </a:extLst>
          </p:cNvPr>
          <p:cNvSpPr/>
          <p:nvPr userDrawn="1"/>
        </p:nvSpPr>
        <p:spPr>
          <a:xfrm>
            <a:off x="-6185" y="5305425"/>
            <a:ext cx="13453104" cy="58129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rgbClr val="0A4F9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828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7058660"/>
            <a:ext cx="13444538" cy="50419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0595" y="387390"/>
            <a:ext cx="11742158" cy="12604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269" y="2105026"/>
            <a:ext cx="11675483" cy="40825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22869" y="7123708"/>
            <a:ext cx="914400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883" y="7123708"/>
            <a:ext cx="5318272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 cap="all" baseline="0"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269" y="7123708"/>
            <a:ext cx="914400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58">
                <a:solidFill>
                  <a:srgbClr val="FFFFFF"/>
                </a:solidFill>
              </a:defRPr>
            </a:lvl1pPr>
          </a:lstStyle>
          <a:p>
            <a:pPr marL="25400">
              <a:lnSpc>
                <a:spcPts val="955"/>
              </a:lnSpc>
            </a:pPr>
            <a:fld id="{81D60167-4931-47E6-BA6A-407CBD079E47}" type="slidenum">
              <a:rPr lang="de-DE" smtClean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1113410" y="1647825"/>
            <a:ext cx="1156934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ject 5">
            <a:extLst>
              <a:ext uri="{FF2B5EF4-FFF2-40B4-BE49-F238E27FC236}">
                <a16:creationId xmlns:a16="http://schemas.microsoft.com/office/drawing/2014/main" id="{2D586AE1-3065-468F-A579-E924AD695CAB}"/>
              </a:ext>
            </a:extLst>
          </p:cNvPr>
          <p:cNvSpPr/>
          <p:nvPr userDrawn="1"/>
        </p:nvSpPr>
        <p:spPr>
          <a:xfrm>
            <a:off x="-12217" y="6919604"/>
            <a:ext cx="13453104" cy="62221"/>
          </a:xfrm>
          <a:custGeom>
            <a:avLst/>
            <a:gdLst/>
            <a:ahLst/>
            <a:cxnLst/>
            <a:rect l="l" t="t" r="r" b="b"/>
            <a:pathLst>
              <a:path w="10685780" h="54610">
                <a:moveTo>
                  <a:pt x="0" y="54000"/>
                </a:moveTo>
                <a:lnTo>
                  <a:pt x="10685653" y="54000"/>
                </a:lnTo>
                <a:lnTo>
                  <a:pt x="10685653" y="0"/>
                </a:lnTo>
                <a:lnTo>
                  <a:pt x="0" y="0"/>
                </a:lnTo>
                <a:lnTo>
                  <a:pt x="0" y="540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5ABB770-C929-4A95-807D-ECC4D0E32C93}"/>
              </a:ext>
            </a:extLst>
          </p:cNvPr>
          <p:cNvGrpSpPr/>
          <p:nvPr userDrawn="1"/>
        </p:nvGrpSpPr>
        <p:grpSpPr>
          <a:xfrm>
            <a:off x="548107" y="6459064"/>
            <a:ext cx="2897562" cy="897544"/>
            <a:chOff x="4436269" y="4253592"/>
            <a:chExt cx="4255770" cy="1318260"/>
          </a:xfrm>
        </p:grpSpPr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CC31D346-2243-4A2D-8DF2-FCDFF894D632}"/>
                </a:ext>
              </a:extLst>
            </p:cNvPr>
            <p:cNvSpPr/>
            <p:nvPr userDrawn="1"/>
          </p:nvSpPr>
          <p:spPr>
            <a:xfrm>
              <a:off x="4436269" y="4253592"/>
              <a:ext cx="4255770" cy="1318260"/>
            </a:xfrm>
            <a:custGeom>
              <a:avLst/>
              <a:gdLst/>
              <a:ahLst/>
              <a:cxnLst/>
              <a:rect l="l" t="t" r="r" b="b"/>
              <a:pathLst>
                <a:path w="4255770" h="1318260">
                  <a:moveTo>
                    <a:pt x="4033608" y="0"/>
                  </a:moveTo>
                  <a:lnTo>
                    <a:pt x="222110" y="0"/>
                  </a:lnTo>
                  <a:lnTo>
                    <a:pt x="93702" y="3470"/>
                  </a:lnTo>
                  <a:lnTo>
                    <a:pt x="27763" y="27763"/>
                  </a:lnTo>
                  <a:lnTo>
                    <a:pt x="3470" y="93702"/>
                  </a:lnTo>
                  <a:lnTo>
                    <a:pt x="0" y="222110"/>
                  </a:lnTo>
                  <a:lnTo>
                    <a:pt x="0" y="1096060"/>
                  </a:lnTo>
                  <a:lnTo>
                    <a:pt x="3470" y="1224468"/>
                  </a:lnTo>
                  <a:lnTo>
                    <a:pt x="27763" y="1290407"/>
                  </a:lnTo>
                  <a:lnTo>
                    <a:pt x="93702" y="1314700"/>
                  </a:lnTo>
                  <a:lnTo>
                    <a:pt x="222110" y="1318171"/>
                  </a:lnTo>
                  <a:lnTo>
                    <a:pt x="4033608" y="1318171"/>
                  </a:lnTo>
                  <a:lnTo>
                    <a:pt x="4162016" y="1314700"/>
                  </a:lnTo>
                  <a:lnTo>
                    <a:pt x="4227955" y="1290407"/>
                  </a:lnTo>
                  <a:lnTo>
                    <a:pt x="4252248" y="1224468"/>
                  </a:lnTo>
                  <a:lnTo>
                    <a:pt x="4255719" y="1096060"/>
                  </a:lnTo>
                  <a:lnTo>
                    <a:pt x="4255719" y="222110"/>
                  </a:lnTo>
                  <a:lnTo>
                    <a:pt x="4252248" y="93702"/>
                  </a:lnTo>
                  <a:lnTo>
                    <a:pt x="4227955" y="27763"/>
                  </a:lnTo>
                  <a:lnTo>
                    <a:pt x="4162016" y="3470"/>
                  </a:lnTo>
                  <a:lnTo>
                    <a:pt x="40336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FB18F51A-C9E6-4889-AF0F-C9B6BA4D1062}"/>
                </a:ext>
              </a:extLst>
            </p:cNvPr>
            <p:cNvSpPr/>
            <p:nvPr userDrawn="1"/>
          </p:nvSpPr>
          <p:spPr>
            <a:xfrm>
              <a:off x="4643077" y="4409586"/>
              <a:ext cx="3842153" cy="100627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1162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08309" rtl="0" eaLnBrk="1" latinLnBrk="0" hangingPunct="1">
        <a:lnSpc>
          <a:spcPct val="85000"/>
        </a:lnSpc>
        <a:spcBef>
          <a:spcPct val="0"/>
        </a:spcBef>
        <a:buNone/>
        <a:defRPr sz="4000" kern="1200" spc="-55" baseline="0">
          <a:solidFill>
            <a:schemeClr val="accent1"/>
          </a:solidFill>
          <a:latin typeface="+mn-lt"/>
          <a:ea typeface="+mj-ea"/>
          <a:cs typeface="+mj-cs"/>
        </a:defRPr>
      </a:lvl1pPr>
    </p:titleStyle>
    <p:bodyStyle>
      <a:lvl1pPr marL="100831" indent="-100831" algn="l" defTabSz="1008309" rtl="0" eaLnBrk="1" latinLnBrk="0" hangingPunct="1">
        <a:lnSpc>
          <a:spcPct val="90000"/>
        </a:lnSpc>
        <a:spcBef>
          <a:spcPts val="1323"/>
        </a:spcBef>
        <a:spcAft>
          <a:spcPts val="221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423490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625152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26813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028475" indent="-201662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1297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43351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5405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874590" indent="-252077" algn="l" defTabSz="1008309" rtl="0" eaLnBrk="1" latinLnBrk="0" hangingPunct="1">
        <a:lnSpc>
          <a:spcPct val="90000"/>
        </a:lnSpc>
        <a:spcBef>
          <a:spcPts val="221"/>
        </a:spcBef>
        <a:spcAft>
          <a:spcPts val="441"/>
        </a:spcAft>
        <a:buClr>
          <a:schemeClr val="accent1"/>
        </a:buClr>
        <a:buFont typeface="Calibri" pitchFamily="34" charset="0"/>
        <a:buChar char="◦"/>
        <a:defRPr sz="154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154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309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463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618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772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927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081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236" algn="l" defTabSz="1008309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82" userDrawn="1">
          <p15:clr>
            <a:srgbClr val="F26B43"/>
          </p15:clr>
        </p15:guide>
        <p15:guide id="2" pos="4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125BF-B80B-4CB1-AC36-3D950E8B0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8241" y="1724025"/>
            <a:ext cx="11091744" cy="1537547"/>
          </a:xfrm>
        </p:spPr>
        <p:txBody>
          <a:bodyPr>
            <a:normAutofit/>
          </a:bodyPr>
          <a:lstStyle/>
          <a:p>
            <a:r>
              <a:rPr lang="de-DE" dirty="0"/>
              <a:t>Druckluftleckagen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353BE0E-0F63-47DA-A5C0-BDE74EAE5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8241" y="3322446"/>
            <a:ext cx="11091744" cy="1260475"/>
          </a:xfrm>
        </p:spPr>
        <p:txBody>
          <a:bodyPr/>
          <a:lstStyle/>
          <a:p>
            <a:r>
              <a:rPr lang="de-DE" dirty="0"/>
              <a:t>Ratgeber für mehr Energieeffizienz</a:t>
            </a:r>
          </a:p>
        </p:txBody>
      </p:sp>
    </p:spTree>
    <p:extLst>
      <p:ext uri="{BB962C8B-B14F-4D97-AF65-F5344CB8AC3E}">
        <p14:creationId xmlns:p14="http://schemas.microsoft.com/office/powerpoint/2010/main" val="893429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2B67D-E8EE-43DE-A210-7E56B5FBB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Leckage finden - Hilfsmittel für die erfolgreiche Suche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42D41F-CA42-45DD-89AB-C6E9CB1E4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881" y="1800225"/>
            <a:ext cx="7225188" cy="4559626"/>
          </a:xfrm>
        </p:spPr>
        <p:txBody>
          <a:bodyPr>
            <a:normAutofit/>
          </a:bodyPr>
          <a:lstStyle/>
          <a:p>
            <a:pPr marL="12700" marR="5080"/>
            <a:r>
              <a:rPr lang="de-DE" sz="2800" spc="-10" dirty="0">
                <a:solidFill>
                  <a:schemeClr val="accent5"/>
                </a:solidFill>
                <a:cs typeface="Calibri"/>
              </a:rPr>
              <a:t>Ultraschallmessgerät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Druckluftleitungen werden mit Messgerät abgelaufen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Leckage wird akustisch über Kopfhörer oder visuell auf dem Display identifiziert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cs typeface="Calibri"/>
              </a:rPr>
              <a:t>Leckage-Messgeräte geben Messwert in [</a:t>
            </a:r>
            <a:r>
              <a:rPr lang="de-DE" spc="-10" dirty="0" err="1">
                <a:cs typeface="Calibri"/>
              </a:rPr>
              <a:t>dBµV</a:t>
            </a:r>
            <a:r>
              <a:rPr lang="de-DE" spc="-10" dirty="0">
                <a:cs typeface="Calibri"/>
              </a:rPr>
              <a:t>] aus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10</a:t>
            </a:fld>
            <a:endParaRPr dirty="0">
              <a:solidFill>
                <a:srgbClr val="FFFFFF"/>
              </a:solidFill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4EA18FB-0B29-4B88-9233-D07C236FB9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" r="3322"/>
          <a:stretch/>
        </p:blipFill>
        <p:spPr>
          <a:xfrm>
            <a:off x="8415553" y="2556038"/>
            <a:ext cx="4267200" cy="30480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737C256-029C-4A4D-AD1A-4B095EB40507}"/>
              </a:ext>
            </a:extLst>
          </p:cNvPr>
          <p:cNvSpPr txBox="1"/>
          <p:nvPr/>
        </p:nvSpPr>
        <p:spPr>
          <a:xfrm>
            <a:off x="11075155" y="5647756"/>
            <a:ext cx="1607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/>
              <a:t>Quelle: Mader</a:t>
            </a:r>
          </a:p>
        </p:txBody>
      </p:sp>
    </p:spTree>
    <p:extLst>
      <p:ext uri="{BB962C8B-B14F-4D97-AF65-F5344CB8AC3E}">
        <p14:creationId xmlns:p14="http://schemas.microsoft.com/office/powerpoint/2010/main" val="1669194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34899F-3352-4A63-AA12-E30856D54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800" dirty="0">
                <a:solidFill>
                  <a:schemeClr val="bg1"/>
                </a:solidFill>
              </a:rPr>
              <a:t>Leckage-management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2FBC22D-3343-425F-ACCE-4B8558D2D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b="1" spc="-10" dirty="0">
                <a:cs typeface="Calibri"/>
              </a:rPr>
              <a:t>Schlauchmaterial</a:t>
            </a:r>
            <a:r>
              <a:rPr lang="de-DE" spc="-10" dirty="0">
                <a:cs typeface="Calibri"/>
              </a:rPr>
              <a:t> nach Beanspruchung auswählen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Professionelle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Schlauchschneider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 oder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Schlauchschneidzange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verwenden</a:t>
            </a:r>
            <a:endParaRPr lang="de-DE" b="1" spc="-10" dirty="0">
              <a:solidFill>
                <a:srgbClr val="4E4D4D"/>
              </a:solidFill>
              <a:cs typeface="Calibri"/>
            </a:endParaRP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Passende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Dichtungsmaterialien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für Verbindungselemente nutzen</a:t>
            </a:r>
            <a:endParaRPr lang="de-DE" b="1" spc="-10" dirty="0">
              <a:solidFill>
                <a:srgbClr val="4E4D4D"/>
              </a:solidFill>
              <a:cs typeface="Calibri"/>
            </a:endParaRP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b="1" spc="-10" dirty="0">
                <a:solidFill>
                  <a:srgbClr val="4E4D4D"/>
                </a:solidFill>
                <a:cs typeface="Calibri"/>
              </a:rPr>
              <a:t>Verbindungselemente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 auf ein Minimum reduzieren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b="1" spc="-10" dirty="0">
                <a:solidFill>
                  <a:srgbClr val="4E4D4D"/>
                </a:solidFill>
                <a:cs typeface="Calibri"/>
              </a:rPr>
              <a:t>Verbindungselemente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auf Durchmesser der Leitung anpassen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Regelmäßige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Wartung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 der Druckluftanlage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b="1" spc="-10" dirty="0" err="1">
                <a:cs typeface="Calibri"/>
              </a:rPr>
              <a:t>Leckageortungen</a:t>
            </a:r>
            <a:r>
              <a:rPr lang="de-DE" b="1" spc="-10" dirty="0">
                <a:cs typeface="Calibri"/>
              </a:rPr>
              <a:t> </a:t>
            </a:r>
            <a:r>
              <a:rPr lang="de-DE" spc="-10" dirty="0">
                <a:cs typeface="Calibri"/>
              </a:rPr>
              <a:t>regelmäßig durchführen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Energieeffizienz bei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Neubau oder Erweiterung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des Druckluftnetzes berücksichtigen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Erfassen und dokumentieren von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Druckluftverbrauch und</a:t>
            </a:r>
            <a:br>
              <a:rPr lang="de-DE" b="1" spc="-10" dirty="0">
                <a:solidFill>
                  <a:srgbClr val="4E4D4D"/>
                </a:solidFill>
                <a:cs typeface="Calibri"/>
              </a:rPr>
            </a:br>
            <a:r>
              <a:rPr lang="de-DE" b="1" spc="-10" dirty="0">
                <a:solidFill>
                  <a:srgbClr val="4E4D4D"/>
                </a:solidFill>
                <a:cs typeface="Calibri"/>
              </a:rPr>
              <a:t>-erzeugung</a:t>
            </a:r>
          </a:p>
          <a:p>
            <a:pPr marL="469900" marR="5080" indent="-457200">
              <a:buFont typeface="Wingdings" panose="05000000000000000000" pitchFamily="2" charset="2"/>
              <a:buChar char="§"/>
            </a:pPr>
            <a:r>
              <a:rPr lang="de-DE" spc="-10" dirty="0">
                <a:solidFill>
                  <a:srgbClr val="4E4D4D"/>
                </a:solidFill>
                <a:cs typeface="Calibri"/>
              </a:rPr>
              <a:t>Aufnahme der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 wirtschaftlichen Bewertung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der georteten Leckagen</a:t>
            </a:r>
          </a:p>
          <a:p>
            <a:pPr marL="469900" marR="5080" indent="-457200">
              <a:buAutoNum type="arabicPeriod"/>
            </a:pPr>
            <a:endParaRPr lang="de-DE" spc="-10" dirty="0">
              <a:solidFill>
                <a:srgbClr val="4E4D4D"/>
              </a:solidFill>
              <a:cs typeface="Calibri"/>
            </a:endParaRPr>
          </a:p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45F5919-0FCB-48CA-B5BB-4B88FD47C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de-DE" sz="3600" dirty="0">
                <a:solidFill>
                  <a:schemeClr val="accent6"/>
                </a:solidFill>
              </a:rPr>
              <a:t>Umgang mit Leckagen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xfrm>
            <a:off x="12437269" y="7257355"/>
            <a:ext cx="914400" cy="13535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/>
              <a:pPr marL="25400">
                <a:lnSpc>
                  <a:spcPts val="955"/>
                </a:lnSpc>
              </a:pPr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811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A598612-4B7E-48D2-B796-49B8524882D6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DE" dirty="0"/>
              <a:t>Leckagen melden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49ED575-89B7-4FBD-8CBA-916FD2AAFF6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z="4000" spc="-55" dirty="0">
                <a:ea typeface="+mj-ea"/>
                <a:cs typeface="+mj-cs"/>
              </a:rPr>
              <a:t>Leckagen beseitigen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B4B8A87-4F37-4F0F-93FE-0D74A8D8A6A0}"/>
              </a:ext>
            </a:extLst>
          </p:cNvPr>
          <p:cNvSpPr txBox="1"/>
          <p:nvPr/>
        </p:nvSpPr>
        <p:spPr>
          <a:xfrm>
            <a:off x="4919986" y="4861545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/>
              <a:t>Mit buntem Tape markieren. Ggf. mit Leckage-Etiketten versehen </a:t>
            </a:r>
            <a:r>
              <a:rPr lang="de-DE" sz="2400" dirty="0">
                <a:solidFill>
                  <a:schemeClr val="accent5"/>
                </a:solidFill>
              </a:rPr>
              <a:t>[Vordrucke zum Selbermachen sind in Erfolgsrezept Zip-Datei enthalten.]</a:t>
            </a:r>
            <a:endParaRPr lang="de-DE" sz="2400" dirty="0"/>
          </a:p>
          <a:p>
            <a:pPr marL="457200" indent="-457200">
              <a:buFont typeface="+mj-lt"/>
              <a:buAutoNum type="arabicPeriod"/>
            </a:pPr>
            <a:r>
              <a:rPr lang="de-DE" sz="2400" dirty="0"/>
              <a:t>Leckage melden an: </a:t>
            </a:r>
            <a:r>
              <a:rPr lang="de-DE" sz="2400" dirty="0">
                <a:solidFill>
                  <a:schemeClr val="accent5"/>
                </a:solidFill>
              </a:rPr>
              <a:t>[Hier können Sie die Kontaktdaten der zuständigen Person in Ihrer Firma mit Kontaktdaten eintragen.]</a:t>
            </a:r>
          </a:p>
        </p:txBody>
      </p:sp>
      <p:pic>
        <p:nvPicPr>
          <p:cNvPr id="19" name="Inhaltsplatzhalter 18">
            <a:extLst>
              <a:ext uri="{FF2B5EF4-FFF2-40B4-BE49-F238E27FC236}">
                <a16:creationId xmlns:a16="http://schemas.microsoft.com/office/drawing/2014/main" id="{C4D1A622-3D33-4AB4-BC7F-2C56E166EB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8169" y1="67301" x2="53631" y2="67632"/>
                        <a14:foregroundMark x1="46927" y1="67301" x2="48914" y2="67632"/>
                        <a14:backgroundMark x1="29186" y1="79370" x2="36724" y2="71901"/>
                        <a14:backgroundMark x1="36724" y1="71901" x2="46756" y2="67631"/>
                        <a14:backgroundMark x1="53541" y1="67815" x2="58734" y2="68591"/>
                        <a14:backgroundMark x1="58734" y1="68591" x2="76415" y2="60194"/>
                        <a14:backgroundMark x1="76415" y1="60194" x2="83379" y2="51554"/>
                        <a14:backgroundMark x1="84317" y1="53210" x2="84015" y2="55713"/>
                        <a14:backgroundMark x1="41023" y1="64433" x2="41023" y2="64433"/>
                        <a14:backgroundMark x1="41023" y1="63989" x2="41023" y2="63989"/>
                        <a14:backgroundMark x1="39479" y1="66492" x2="43203" y2="66936"/>
                        <a14:backgroundMark x1="40721" y1="63989" x2="44777" y2="66936"/>
                        <a14:backgroundMark x1="40388" y1="62333" x2="40085" y2="65240"/>
                        <a14:backgroundMark x1="19528" y1="89342" x2="16107" y2="89342"/>
                      </a14:backgroundRemoval>
                    </a14:imgEffect>
                    <a14:imgEffect>
                      <a14:sharpenSoften amount="17000"/>
                    </a14:imgEffect>
                    <a14:imgEffect>
                      <a14:brightnessContrast bright="16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948" y="104186"/>
            <a:ext cx="6912768" cy="5184577"/>
          </a:xfrm>
          <a:prstGeom prst="rect">
            <a:avLst/>
          </a:prstGeom>
        </p:spPr>
      </p:pic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C1AB04F3-8090-4C11-9533-B03EE143656E}"/>
              </a:ext>
            </a:extLst>
          </p:cNvPr>
          <p:cNvCxnSpPr>
            <a:cxnSpLocks/>
          </p:cNvCxnSpPr>
          <p:nvPr/>
        </p:nvCxnSpPr>
        <p:spPr>
          <a:xfrm flipV="1">
            <a:off x="385565" y="3176396"/>
            <a:ext cx="3647796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556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BC7DE087-7073-4DBF-BF6E-AC5DB07BA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Leckagemanagement</a:t>
            </a:r>
            <a:r>
              <a:rPr lang="de-DE" dirty="0"/>
              <a:t> – Vorgehen in 7 Schritten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13</a:t>
            </a:fld>
            <a:endParaRPr dirty="0">
              <a:solidFill>
                <a:srgbClr val="FFFFFF"/>
              </a:solidFill>
            </a:endParaRPr>
          </a:p>
        </p:txBody>
      </p:sp>
      <p:pic>
        <p:nvPicPr>
          <p:cNvPr id="6" name="Bild 5" descr="01-Druckluft-Abfolge.jpg">
            <a:extLst>
              <a:ext uri="{FF2B5EF4-FFF2-40B4-BE49-F238E27FC236}">
                <a16:creationId xmlns:a16="http://schemas.microsoft.com/office/drawing/2014/main" id="{431F9694-F6B5-484F-B7C6-FA9570252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269" y="1837209"/>
            <a:ext cx="11521440" cy="439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340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D7EA4419-3A62-46EC-8BC9-CEDF0718826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de-DE" dirty="0"/>
              <a:t>Vielen Dank für Ihre Aufmerksamkeit.</a:t>
            </a:r>
          </a:p>
          <a:p>
            <a:endParaRPr lang="de-DE" dirty="0"/>
          </a:p>
          <a:p>
            <a:r>
              <a:rPr lang="de-DE" dirty="0"/>
              <a:t>Bei Fragen wenden Sie sich gerne an:</a:t>
            </a:r>
          </a:p>
          <a:p>
            <a:endParaRPr lang="de-DE" dirty="0"/>
          </a:p>
          <a:p>
            <a:r>
              <a:rPr lang="de-DE" dirty="0">
                <a:solidFill>
                  <a:schemeClr val="accent3"/>
                </a:solidFill>
              </a:rPr>
              <a:t>[Ansprechperson und Kontaktdaten in Ihrem eigenen Unternehmen eintragen]</a:t>
            </a:r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8654C8D5-7B87-4D9F-AF31-84ECF85F4741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839" y="1588510"/>
            <a:ext cx="1957647" cy="394855"/>
          </a:xfrm>
        </p:spPr>
      </p:pic>
    </p:spTree>
    <p:extLst>
      <p:ext uri="{BB962C8B-B14F-4D97-AF65-F5344CB8AC3E}">
        <p14:creationId xmlns:p14="http://schemas.microsoft.com/office/powerpoint/2010/main" val="2401534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E6955C1A-44C1-435B-9521-09A9F4282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5B9C85B-9086-4E34-B00A-4F2BC3E21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>
                <a:solidFill>
                  <a:srgbClr val="4E4D4D"/>
                </a:solidFill>
              </a:rPr>
              <a:t>Wissenswertes über Druckluft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F7DDC57-6FBC-4640-8619-38466365A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>
                <a:solidFill>
                  <a:srgbClr val="4E4D4D"/>
                </a:solidFill>
              </a:rPr>
              <a:t>Einsparpotential durch Leckage-Beseitigung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3E9233C-8A58-4F07-91AB-440E5D31FA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>
                <a:solidFill>
                  <a:srgbClr val="4E4D4D"/>
                </a:solidFill>
              </a:rPr>
              <a:t>Häufigste Ursachen von Leckagen – Praxisbeispiele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66F5D79F-4549-44E1-B515-67A4DAC569C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>
                <a:solidFill>
                  <a:srgbClr val="4E4D4D"/>
                </a:solidFill>
              </a:rPr>
              <a:t>Leckagen finden – Tipps aus der Praxis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C1077B7-429F-4B89-A1C4-B52B749BA75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>
                <a:solidFill>
                  <a:srgbClr val="4E4D4D"/>
                </a:solidFill>
              </a:rPr>
              <a:t>Leckagemanagement</a:t>
            </a:r>
            <a:endParaRPr lang="de-DE" dirty="0">
              <a:solidFill>
                <a:srgbClr val="4E4D4D"/>
              </a:solidFill>
            </a:endParaRP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2DF53168-7079-43F2-AB6D-46502746877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>
                <a:solidFill>
                  <a:srgbClr val="4E4D4D"/>
                </a:solidFill>
              </a:rPr>
              <a:t>Druckluftleckagen vorbeugen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78BA4479-CA33-4C74-B25C-12376386DF5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38CC01AB-4DDA-48DE-9326-B3FBED6582B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2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CFC69AC2-6FA8-49FE-AB56-0AF3ACC21C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3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B0B1452D-F861-4075-A50D-2CEB216F270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4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93712D9E-E375-4EC2-9E36-56117B43EF8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5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D983098C-D3E7-405E-8B6E-D4C5EEE8C40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6</a:t>
            </a: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C88BEF5E-8166-423F-81BA-E9EDDBDD0D71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xfrm>
            <a:off x="12437269" y="7123708"/>
            <a:ext cx="914400" cy="40265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2</a:t>
            </a:fld>
            <a:endParaRPr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44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C42AE6-424E-4909-B269-742C60691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Wissenswertes über Druckluft</a:t>
            </a:r>
            <a:endParaRPr lang="de-DE" dirty="0">
              <a:highlight>
                <a:srgbClr val="FFFF00"/>
              </a:highlight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70E7FAA-290A-4616-A2E9-F17428F024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42900" marR="5080" indent="-342900">
              <a:buFont typeface="Wingdings" panose="05000000000000000000" pitchFamily="2" charset="2"/>
              <a:buChar char="§"/>
            </a:pPr>
            <a:r>
              <a:rPr lang="de-DE" b="1" spc="-10" dirty="0">
                <a:solidFill>
                  <a:srgbClr val="4E4D4D"/>
                </a:solidFill>
                <a:cs typeface="Calibri"/>
              </a:rPr>
              <a:t>Energieeinsparpotential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 von bis zu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50 %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im Bereich Druckluft </a:t>
            </a:r>
          </a:p>
          <a:p>
            <a:pPr marL="342900" marR="5080" indent="-342900">
              <a:buFont typeface="Wingdings" panose="05000000000000000000" pitchFamily="2" charset="2"/>
              <a:buChar char="§"/>
            </a:pPr>
            <a:r>
              <a:rPr lang="de-DE" dirty="0"/>
              <a:t>Erhöhung des Betriebsdrucks um </a:t>
            </a:r>
            <a:r>
              <a:rPr lang="de-DE" b="1" dirty="0"/>
              <a:t>1 bar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benötigt ca.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6 – 8 % mehr Energie</a:t>
            </a:r>
          </a:p>
          <a:p>
            <a:pPr marL="342900" marR="5080" indent="-342900">
              <a:buFont typeface="Wingdings" panose="05000000000000000000" pitchFamily="2" charset="2"/>
              <a:buChar char="§"/>
            </a:pPr>
            <a:r>
              <a:rPr lang="de-DE" b="1" spc="-10" dirty="0">
                <a:solidFill>
                  <a:srgbClr val="4E4D4D"/>
                </a:solidFill>
                <a:cs typeface="Calibri"/>
              </a:rPr>
              <a:t>Wirkungsgrad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 einer Druckluftanlage ohne Wärmerückgewinnung beträgt etwa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5% - 10 %</a:t>
            </a:r>
            <a:endParaRPr lang="de-DE" b="1" dirty="0">
              <a:solidFill>
                <a:srgbClr val="4E4D4D"/>
              </a:solidFill>
              <a:cs typeface="Calibri"/>
            </a:endParaRPr>
          </a:p>
          <a:p>
            <a:pPr marL="342900" marR="5080" indent="-342900">
              <a:buFont typeface="Wingdings" panose="05000000000000000000" pitchFamily="2" charset="2"/>
              <a:buChar char="§"/>
            </a:pPr>
            <a:r>
              <a:rPr lang="de-DE" b="1" spc="-10" dirty="0">
                <a:solidFill>
                  <a:srgbClr val="4E4D4D"/>
                </a:solidFill>
                <a:cs typeface="Calibri"/>
              </a:rPr>
              <a:t>60 bis 85 % 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der Lebenszykluskosten einer Druckluftanlage sind Energiekosten</a:t>
            </a:r>
            <a:r>
              <a:rPr lang="de-DE" sz="1800" spc="-10" dirty="0">
                <a:solidFill>
                  <a:srgbClr val="4E4D4D"/>
                </a:solidFill>
                <a:cs typeface="Calibri"/>
              </a:rPr>
              <a:t> (abhängig von Betriebsstunden und Stromtarif)</a:t>
            </a:r>
          </a:p>
          <a:p>
            <a:pPr marL="342900" marR="5080" indent="-342900">
              <a:buFont typeface="Wingdings" panose="05000000000000000000" pitchFamily="2" charset="2"/>
              <a:buChar char="§"/>
            </a:pPr>
            <a:r>
              <a:rPr lang="de-DE" b="1" spc="-10" dirty="0">
                <a:solidFill>
                  <a:srgbClr val="4E4D4D"/>
                </a:solidFill>
                <a:cs typeface="Calibri"/>
              </a:rPr>
              <a:t>Einsparpotential</a:t>
            </a:r>
            <a:r>
              <a:rPr lang="de-DE" spc="-10" dirty="0">
                <a:solidFill>
                  <a:srgbClr val="4E4D4D"/>
                </a:solidFill>
                <a:cs typeface="Calibri"/>
              </a:rPr>
              <a:t> bei Leckagen zwischen </a:t>
            </a:r>
            <a:r>
              <a:rPr lang="de-DE" b="1" spc="-10" dirty="0">
                <a:solidFill>
                  <a:srgbClr val="4E4D4D"/>
                </a:solidFill>
                <a:cs typeface="Calibri"/>
              </a:rPr>
              <a:t>20-30%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0C758665-280D-4A22-A74C-2303F7E7E6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669" y="1949000"/>
            <a:ext cx="3327797" cy="44370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5A619CC-3AF5-45C7-9517-FC60ED0F1F22}"/>
              </a:ext>
            </a:extLst>
          </p:cNvPr>
          <p:cNvSpPr txBox="1"/>
          <p:nvPr/>
        </p:nvSpPr>
        <p:spPr>
          <a:xfrm>
            <a:off x="11218068" y="6217138"/>
            <a:ext cx="1447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Quelle: </a:t>
            </a:r>
            <a:r>
              <a:rPr lang="de-DE" sz="1400" dirty="0" err="1"/>
              <a:t>dena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79396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05106B-9FCA-44AA-9CAD-041AC0892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/>
              <a:t>Einsparpotential durch Leckage-Beseitigung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E97EE215-7798-4358-9ACC-582C9F5BFE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7685592"/>
              </p:ext>
            </p:extLst>
          </p:nvPr>
        </p:nvGraphicFramePr>
        <p:xfrm>
          <a:off x="1798927" y="2738312"/>
          <a:ext cx="9846684" cy="316113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015587">
                  <a:extLst>
                    <a:ext uri="{9D8B030D-6E8A-4147-A177-3AD203B41FA5}">
                      <a16:colId xmlns:a16="http://schemas.microsoft.com/office/drawing/2014/main" val="2304430911"/>
                    </a:ext>
                  </a:extLst>
                </a:gridCol>
                <a:gridCol w="3387884">
                  <a:extLst>
                    <a:ext uri="{9D8B030D-6E8A-4147-A177-3AD203B41FA5}">
                      <a16:colId xmlns:a16="http://schemas.microsoft.com/office/drawing/2014/main" val="764751243"/>
                    </a:ext>
                  </a:extLst>
                </a:gridCol>
                <a:gridCol w="2443213">
                  <a:extLst>
                    <a:ext uri="{9D8B030D-6E8A-4147-A177-3AD203B41FA5}">
                      <a16:colId xmlns:a16="http://schemas.microsoft.com/office/drawing/2014/main" val="1495316072"/>
                    </a:ext>
                  </a:extLst>
                </a:gridCol>
              </a:tblGrid>
              <a:tr h="592455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Undichtigkeit Loch-Durchmesser</a:t>
                      </a:r>
                    </a:p>
                    <a:p>
                      <a:pPr algn="ctr"/>
                      <a:r>
                        <a:rPr lang="de-DE" dirty="0"/>
                        <a:t>[mm]</a:t>
                      </a:r>
                      <a:endParaRPr lang="de-DE" b="0" dirty="0"/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Ausströmende Luftmenge bei 7 bar [l/min]</a:t>
                      </a:r>
                      <a:endParaRPr lang="de-DE" b="0" dirty="0"/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Energiekosten*</a:t>
                      </a:r>
                    </a:p>
                    <a:p>
                      <a:pPr algn="ctr"/>
                      <a:r>
                        <a:rPr lang="de-DE" dirty="0"/>
                        <a:t>  [€/a]</a:t>
                      </a:r>
                      <a:endParaRPr lang="de-DE" b="0" dirty="0"/>
                    </a:p>
                  </a:txBody>
                  <a:tcPr marL="150180" marR="150180"/>
                </a:tc>
                <a:extLst>
                  <a:ext uri="{0D108BD9-81ED-4DB2-BD59-A6C34878D82A}">
                    <a16:rowId xmlns:a16="http://schemas.microsoft.com/office/drawing/2014/main" val="1272012184"/>
                  </a:ext>
                </a:extLst>
              </a:tr>
              <a:tr h="41077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72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442</a:t>
                      </a:r>
                    </a:p>
                  </a:txBody>
                  <a:tcPr marL="150180" marR="150180"/>
                </a:tc>
                <a:extLst>
                  <a:ext uri="{0D108BD9-81ED-4DB2-BD59-A6C34878D82A}">
                    <a16:rowId xmlns:a16="http://schemas.microsoft.com/office/drawing/2014/main" val="1610396714"/>
                  </a:ext>
                </a:extLst>
              </a:tr>
              <a:tr h="41077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300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1.757</a:t>
                      </a:r>
                    </a:p>
                  </a:txBody>
                  <a:tcPr marL="150180" marR="150180"/>
                </a:tc>
                <a:extLst>
                  <a:ext uri="{0D108BD9-81ED-4DB2-BD59-A6C34878D82A}">
                    <a16:rowId xmlns:a16="http://schemas.microsoft.com/office/drawing/2014/main" val="1543088446"/>
                  </a:ext>
                </a:extLst>
              </a:tr>
              <a:tr h="41077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670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3.857</a:t>
                      </a:r>
                    </a:p>
                  </a:txBody>
                  <a:tcPr marL="150180" marR="150180"/>
                </a:tc>
                <a:extLst>
                  <a:ext uri="{0D108BD9-81ED-4DB2-BD59-A6C34878D82A}">
                    <a16:rowId xmlns:a16="http://schemas.microsoft.com/office/drawing/2014/main" val="2146419573"/>
                  </a:ext>
                </a:extLst>
              </a:tr>
              <a:tr h="41077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1.200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6.857</a:t>
                      </a:r>
                    </a:p>
                  </a:txBody>
                  <a:tcPr marL="150180" marR="150180"/>
                </a:tc>
                <a:extLst>
                  <a:ext uri="{0D108BD9-81ED-4DB2-BD59-A6C34878D82A}">
                    <a16:rowId xmlns:a16="http://schemas.microsoft.com/office/drawing/2014/main" val="579264354"/>
                  </a:ext>
                </a:extLst>
              </a:tr>
              <a:tr h="41077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2.670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15.344</a:t>
                      </a:r>
                    </a:p>
                  </a:txBody>
                  <a:tcPr marL="150180" marR="150180"/>
                </a:tc>
                <a:extLst>
                  <a:ext uri="{0D108BD9-81ED-4DB2-BD59-A6C34878D82A}">
                    <a16:rowId xmlns:a16="http://schemas.microsoft.com/office/drawing/2014/main" val="610036839"/>
                  </a:ext>
                </a:extLst>
              </a:tr>
              <a:tr h="41077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10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7.440</a:t>
                      </a:r>
                    </a:p>
                  </a:txBody>
                  <a:tcPr marL="150180" marR="1501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43.142</a:t>
                      </a:r>
                    </a:p>
                  </a:txBody>
                  <a:tcPr marL="150180" marR="150180"/>
                </a:tc>
                <a:extLst>
                  <a:ext uri="{0D108BD9-81ED-4DB2-BD59-A6C34878D82A}">
                    <a16:rowId xmlns:a16="http://schemas.microsoft.com/office/drawing/2014/main" val="23407888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0EE6EF75-F3FC-420B-A9B3-C229CCFA38C6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940595" y="1663408"/>
            <a:ext cx="11744612" cy="864742"/>
          </a:xfrm>
        </p:spPr>
        <p:txBody>
          <a:bodyPr>
            <a:noAutofit/>
          </a:bodyPr>
          <a:lstStyle/>
          <a:p>
            <a:r>
              <a:rPr lang="de-DE" sz="2000" dirty="0"/>
              <a:t>Rund 30 % der erzeugten Druckluft gehen durch Leckagen im System verloren.</a:t>
            </a:r>
          </a:p>
          <a:p>
            <a:r>
              <a:rPr lang="de-DE" sz="2000" dirty="0"/>
              <a:t>Nicht hörbare Leckagen verursachen i.d.R. einen Verlust von 160 €/Jahr*.</a:t>
            </a: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2A13FDFB-6568-4F65-8489-9DC3E861E5F2}"/>
              </a:ext>
            </a:extLst>
          </p:cNvPr>
          <p:cNvSpPr txBox="1"/>
          <p:nvPr/>
        </p:nvSpPr>
        <p:spPr>
          <a:xfrm>
            <a:off x="3843553" y="6457117"/>
            <a:ext cx="88392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lang="de-DE" sz="1200" spc="-10" dirty="0">
                <a:solidFill>
                  <a:schemeClr val="tx2"/>
                </a:solidFill>
                <a:latin typeface="Calibri"/>
                <a:cs typeface="Calibri"/>
              </a:rPr>
              <a:t>* Für die Berechnung der Energiekosten wird ein </a:t>
            </a:r>
            <a:r>
              <a:rPr lang="de-DE" sz="1200" spc="-10" dirty="0">
                <a:solidFill>
                  <a:schemeClr val="tx2"/>
                </a:solidFill>
                <a:cs typeface="Calibri"/>
              </a:rPr>
              <a:t>Dreischichtbetrieb (8.760 Betriebsstunden/Jahr) und </a:t>
            </a:r>
            <a:r>
              <a:rPr lang="de-DE" sz="1200" spc="-10" dirty="0">
                <a:solidFill>
                  <a:schemeClr val="tx2"/>
                </a:solidFill>
                <a:latin typeface="Calibri"/>
                <a:cs typeface="Calibri"/>
              </a:rPr>
              <a:t>ein Strompreis von 0,15 €/kWh angesetzt.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29F7361-141B-4707-AD07-F3230E04FDA4}"/>
              </a:ext>
            </a:extLst>
          </p:cNvPr>
          <p:cNvSpPr txBox="1"/>
          <p:nvPr/>
        </p:nvSpPr>
        <p:spPr>
          <a:xfrm>
            <a:off x="11370469" y="6109604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Quelle: Mader</a:t>
            </a:r>
          </a:p>
        </p:txBody>
      </p:sp>
    </p:spTree>
    <p:extLst>
      <p:ext uri="{BB962C8B-B14F-4D97-AF65-F5344CB8AC3E}">
        <p14:creationId xmlns:p14="http://schemas.microsoft.com/office/powerpoint/2010/main" val="2493387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25D7AA-C26C-40B2-9C3A-A58024113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Häufigste Ursachen von Leckagen</a:t>
            </a:r>
          </a:p>
        </p:txBody>
      </p:sp>
      <p:sp>
        <p:nvSpPr>
          <p:cNvPr id="27" name="Inhaltsplatzhalter 26">
            <a:extLst>
              <a:ext uri="{FF2B5EF4-FFF2-40B4-BE49-F238E27FC236}">
                <a16:creationId xmlns:a16="http://schemas.microsoft.com/office/drawing/2014/main" id="{9D306A94-A82A-4277-B561-913BE366F3D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/>
            <a:r>
              <a:rPr lang="de-DE" sz="2400" dirty="0"/>
              <a:t>Undichte Schraub- und Flanschverbindungen, Schläuche und Armaturen</a:t>
            </a:r>
          </a:p>
          <a:p>
            <a:pPr lvl="1"/>
            <a:r>
              <a:rPr lang="de-DE" sz="2400" dirty="0"/>
              <a:t>Korrodierte Leitungen</a:t>
            </a:r>
          </a:p>
          <a:p>
            <a:pPr lvl="1"/>
            <a:r>
              <a:rPr lang="de-DE" sz="2400" dirty="0"/>
              <a:t>Leckagen innerhalb des Kompressors</a:t>
            </a:r>
          </a:p>
          <a:p>
            <a:pPr lvl="1"/>
            <a:r>
              <a:rPr lang="de-DE" sz="2400" dirty="0"/>
              <a:t>Fehlerhafte </a:t>
            </a:r>
            <a:r>
              <a:rPr lang="de-DE" sz="2400" dirty="0" err="1"/>
              <a:t>Kondensatableiter</a:t>
            </a:r>
            <a:endParaRPr lang="de-DE" sz="2400" dirty="0"/>
          </a:p>
          <a:p>
            <a:pPr lvl="1"/>
            <a:r>
              <a:rPr lang="de-DE" sz="2400" dirty="0"/>
              <a:t>Falsch installierte und defekte Trockner, Filter und Wartungseinheiten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5</a:t>
            </a:fld>
            <a:endParaRPr dirty="0">
              <a:solidFill>
                <a:srgbClr val="FFFFFF"/>
              </a:solidFill>
            </a:endParaRP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DAD2A9B0-62AD-4F78-AF55-B9F845DBC6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38506" r="8538" b="416"/>
          <a:stretch/>
        </p:blipFill>
        <p:spPr>
          <a:xfrm rot="16200000">
            <a:off x="7953003" y="2806045"/>
            <a:ext cx="4137165" cy="263623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5AC47A9-6D76-41B6-B76A-9E5B90CB7627}"/>
              </a:ext>
            </a:extLst>
          </p:cNvPr>
          <p:cNvSpPr txBox="1"/>
          <p:nvPr/>
        </p:nvSpPr>
        <p:spPr>
          <a:xfrm>
            <a:off x="11433467" y="6498236"/>
            <a:ext cx="1607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Quelle: Mader</a:t>
            </a:r>
          </a:p>
        </p:txBody>
      </p:sp>
    </p:spTree>
    <p:extLst>
      <p:ext uri="{BB962C8B-B14F-4D97-AF65-F5344CB8AC3E}">
        <p14:creationId xmlns:p14="http://schemas.microsoft.com/office/powerpoint/2010/main" val="2006838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54AAD2AD-FC43-4369-8B95-80D321007A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sz="2400" spc="-10" dirty="0">
                <a:solidFill>
                  <a:srgbClr val="4E4D4D"/>
                </a:solidFill>
                <a:cs typeface="Calibri"/>
              </a:rPr>
              <a:t>LECKAGE zwischen Y-Verteiler und Kupplung</a:t>
            </a:r>
          </a:p>
        </p:txBody>
      </p:sp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id="{3A765780-BC2A-4688-BA5C-365A1CB2AB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36413" y="2638425"/>
            <a:ext cx="2790037" cy="3725863"/>
          </a:xfrm>
          <a:prstGeom prst="rect">
            <a:avLst/>
          </a:prstGeom>
        </p:spPr>
      </p:pic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DCB8CD9D-5036-4E00-86CB-AE2A2EB99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sz="2400" b="1" spc="-10" dirty="0">
                <a:solidFill>
                  <a:srgbClr val="4E4D4D"/>
                </a:solidFill>
                <a:cs typeface="Calibri"/>
              </a:rPr>
              <a:t>3-fach-Verteiler und Kupplung</a:t>
            </a:r>
            <a:r>
              <a:rPr lang="de-DE" sz="2400" spc="-10" dirty="0">
                <a:solidFill>
                  <a:srgbClr val="4E4D4D"/>
                </a:solidFill>
                <a:cs typeface="Calibri"/>
              </a:rPr>
              <a:t> undicht</a:t>
            </a:r>
            <a:endParaRPr lang="de-DE" sz="2400" dirty="0">
              <a:solidFill>
                <a:srgbClr val="4E4D4D"/>
              </a:solidFill>
              <a:cs typeface="Calibri"/>
            </a:endParaRPr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F820F9D9-B64F-44AB-806E-F357AE42525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439882" y="2703036"/>
            <a:ext cx="4803648" cy="359664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5A06185-28C8-4A88-8286-0AEC754CE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Praxisbeispiele - Ursachen von Leckagen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6A1CD3D-D0D6-4067-B762-6811A0729EBB}"/>
              </a:ext>
            </a:extLst>
          </p:cNvPr>
          <p:cNvSpPr txBox="1"/>
          <p:nvPr/>
        </p:nvSpPr>
        <p:spPr>
          <a:xfrm>
            <a:off x="11433467" y="6498236"/>
            <a:ext cx="1607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Quelle: Mader</a:t>
            </a:r>
          </a:p>
        </p:txBody>
      </p:sp>
    </p:spTree>
    <p:extLst>
      <p:ext uri="{BB962C8B-B14F-4D97-AF65-F5344CB8AC3E}">
        <p14:creationId xmlns:p14="http://schemas.microsoft.com/office/powerpoint/2010/main" val="948046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54AAD2AD-FC43-4369-8B95-80D321007A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de-DE" sz="2400" spc="-10" dirty="0">
                <a:solidFill>
                  <a:srgbClr val="4E4D4D"/>
                </a:solidFill>
                <a:cs typeface="Calibri"/>
              </a:rPr>
              <a:t>LECKAGE zwischen Tülle und Schlauch</a:t>
            </a:r>
          </a:p>
        </p:txBody>
      </p:sp>
      <p:pic>
        <p:nvPicPr>
          <p:cNvPr id="21" name="Inhaltsplatzhalter 20">
            <a:extLst>
              <a:ext uri="{FF2B5EF4-FFF2-40B4-BE49-F238E27FC236}">
                <a16:creationId xmlns:a16="http://schemas.microsoft.com/office/drawing/2014/main" id="{ACB58D25-1C82-4FFD-87D7-389E5C1A4A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429607" y="2703036"/>
            <a:ext cx="4803648" cy="3596640"/>
          </a:xfrm>
          <a:prstGeom prst="rect">
            <a:avLst/>
          </a:prstGeom>
        </p:spPr>
      </p:pic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DCB8CD9D-5036-4E00-86CB-AE2A2EB99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de-DE" sz="2400" b="1" spc="-10" dirty="0">
                <a:solidFill>
                  <a:srgbClr val="4E4D4D"/>
                </a:solidFill>
                <a:cs typeface="Calibri"/>
              </a:rPr>
              <a:t>Kupplung an Blaspistole undicht, </a:t>
            </a:r>
            <a:r>
              <a:rPr lang="de-DE" sz="2400" spc="-10" dirty="0">
                <a:solidFill>
                  <a:srgbClr val="4E4D4D"/>
                </a:solidFill>
                <a:cs typeface="Calibri"/>
              </a:rPr>
              <a:t>Verbindung zwischen Tülle und Schlauch</a:t>
            </a:r>
            <a:endParaRPr lang="de-DE" sz="2400" dirty="0">
              <a:solidFill>
                <a:srgbClr val="4E4D4D"/>
              </a:solidFill>
              <a:cs typeface="Calibri"/>
            </a:endParaRPr>
          </a:p>
        </p:txBody>
      </p:sp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2364D415-5B13-4E92-9AF9-3DC738B68E3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1" b="7968"/>
          <a:stretch/>
        </p:blipFill>
        <p:spPr>
          <a:xfrm>
            <a:off x="8406067" y="2638425"/>
            <a:ext cx="3269202" cy="365891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5A06185-28C8-4A88-8286-0AEC754CE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Praxisbeispiele - Ursachen von Leckagen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2435F5D-A4E8-4925-8465-4F3CACD6F469}"/>
              </a:ext>
            </a:extLst>
          </p:cNvPr>
          <p:cNvSpPr txBox="1"/>
          <p:nvPr/>
        </p:nvSpPr>
        <p:spPr>
          <a:xfrm>
            <a:off x="11433467" y="6498236"/>
            <a:ext cx="1607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Quelle: Mader</a:t>
            </a:r>
          </a:p>
        </p:txBody>
      </p:sp>
    </p:spTree>
    <p:extLst>
      <p:ext uri="{BB962C8B-B14F-4D97-AF65-F5344CB8AC3E}">
        <p14:creationId xmlns:p14="http://schemas.microsoft.com/office/powerpoint/2010/main" val="3536416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54AAD2AD-FC43-4369-8B95-80D321007A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de-DE" sz="2400" spc="-10" dirty="0">
                <a:solidFill>
                  <a:srgbClr val="4E4D4D"/>
                </a:solidFill>
                <a:cs typeface="Calibri"/>
              </a:rPr>
              <a:t>Verbindung zwischen </a:t>
            </a:r>
            <a:r>
              <a:rPr lang="de-DE" sz="2400" b="1" spc="-10" dirty="0">
                <a:solidFill>
                  <a:srgbClr val="4E4D4D"/>
                </a:solidFill>
                <a:cs typeface="Calibri"/>
              </a:rPr>
              <a:t>Tülle und Schlauch </a:t>
            </a:r>
            <a:r>
              <a:rPr lang="de-DE" sz="2400" spc="-10" dirty="0">
                <a:solidFill>
                  <a:srgbClr val="4E4D4D"/>
                </a:solidFill>
                <a:cs typeface="Calibri"/>
              </a:rPr>
              <a:t>undicht</a:t>
            </a:r>
            <a:endParaRPr lang="de-DE" sz="2400" dirty="0">
              <a:solidFill>
                <a:srgbClr val="4E4D4D"/>
              </a:solidFill>
              <a:cs typeface="Calibri"/>
            </a:endParaRP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DCB8CD9D-5036-4E00-86CB-AE2A2EB99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de-DE" sz="2400" spc="-10" dirty="0">
                <a:solidFill>
                  <a:srgbClr val="4E4D4D"/>
                </a:solidFill>
                <a:cs typeface="Calibri"/>
              </a:rPr>
              <a:t>Verschraubung am Stopfen bei </a:t>
            </a:r>
            <a:r>
              <a:rPr lang="de-DE" sz="2400" b="1" spc="-10" dirty="0">
                <a:solidFill>
                  <a:srgbClr val="4E4D4D"/>
                </a:solidFill>
                <a:cs typeface="Calibri"/>
              </a:rPr>
              <a:t>T-Stück</a:t>
            </a:r>
            <a:r>
              <a:rPr lang="de-DE" sz="2400" spc="-10" dirty="0">
                <a:solidFill>
                  <a:srgbClr val="4E4D4D"/>
                </a:solidFill>
                <a:cs typeface="Calibri"/>
              </a:rPr>
              <a:t> undicht.</a:t>
            </a:r>
            <a:endParaRPr lang="de-DE" sz="2400" dirty="0">
              <a:solidFill>
                <a:srgbClr val="4E4D4D"/>
              </a:solidFill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5A06185-28C8-4A88-8286-0AEC754CE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Praxisbeispiele - Ursachen von Leckagen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2435F5D-A4E8-4925-8465-4F3CACD6F469}"/>
              </a:ext>
            </a:extLst>
          </p:cNvPr>
          <p:cNvSpPr txBox="1"/>
          <p:nvPr/>
        </p:nvSpPr>
        <p:spPr>
          <a:xfrm>
            <a:off x="11433467" y="6498236"/>
            <a:ext cx="1607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Quelle: Mader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6759B36B-1D3E-44C0-AE32-1F0D6F8F8C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1"/>
          <a:stretch/>
        </p:blipFill>
        <p:spPr>
          <a:xfrm>
            <a:off x="2392775" y="2638426"/>
            <a:ext cx="3163796" cy="3583902"/>
          </a:xfrm>
          <a:prstGeom prst="rect">
            <a:avLst/>
          </a:prstGeom>
        </p:spPr>
      </p:pic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623FCC9B-8293-4AC6-B625-EE8D82EAFEB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6" r="12153"/>
          <a:stretch/>
        </p:blipFill>
        <p:spPr>
          <a:xfrm>
            <a:off x="8322469" y="2638425"/>
            <a:ext cx="3590558" cy="352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13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30CAF1-9605-4A67-AF14-494A7094D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Leckagen finden - Tipps für die erfolgreiche Suche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6AAAC6-1A8C-46F0-AA4D-790C5A164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7269" y="1949191"/>
            <a:ext cx="7391400" cy="4436872"/>
          </a:xfrm>
        </p:spPr>
        <p:txBody>
          <a:bodyPr>
            <a:normAutofit fontScale="92500" lnSpcReduction="10000"/>
          </a:bodyPr>
          <a:lstStyle/>
          <a:p>
            <a:pPr marL="12700" marR="5080" indent="0">
              <a:buNone/>
            </a:pPr>
            <a:r>
              <a:rPr lang="de-DE" spc="-10" dirty="0">
                <a:solidFill>
                  <a:schemeClr val="accent5"/>
                </a:solidFill>
                <a:cs typeface="Calibri"/>
              </a:rPr>
              <a:t>Druckluftleckagen akustisch orten: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Im Durchmesser sind geringe Leckagen über ein Ultraschallmessgerät zu orten!</a:t>
            </a:r>
          </a:p>
          <a:p>
            <a:pPr marL="12700" marR="5080" indent="0">
              <a:buNone/>
            </a:pPr>
            <a:r>
              <a:rPr lang="de-DE" spc="-10" dirty="0">
                <a:solidFill>
                  <a:schemeClr val="accent5"/>
                </a:solidFill>
                <a:cs typeface="Calibri"/>
              </a:rPr>
              <a:t>Systematisch vorgehen: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Machen Sie sich einen Plan, in welcher Reihenfolge Sie die Druckluftleitungen prüfen wollen, um keine Leitung zu übersehen!</a:t>
            </a:r>
          </a:p>
          <a:p>
            <a:pPr marL="12700" marR="5080" indent="0">
              <a:buNone/>
            </a:pPr>
            <a:r>
              <a:rPr lang="de-DE" spc="-10" dirty="0">
                <a:solidFill>
                  <a:schemeClr val="accent5"/>
                </a:solidFill>
                <a:cs typeface="Calibri"/>
              </a:rPr>
              <a:t>Gewusst wo und ob: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Fragen Sie Ihre Kollegen, ob bereits in der Vergangenheit Leckagen festgestellt wurden und ob diese dokumentiert sind, ggf. sind bestimmte Stellen sehr anfällig für Leckagen!</a:t>
            </a:r>
          </a:p>
          <a:p>
            <a:pPr marL="12700" marR="5080" indent="0">
              <a:buNone/>
            </a:pPr>
            <a:r>
              <a:rPr lang="de-DE" spc="-10" dirty="0">
                <a:solidFill>
                  <a:schemeClr val="accent5"/>
                </a:solidFill>
                <a:cs typeface="Calibri"/>
              </a:rPr>
              <a:t>Hilfsmittel erleichtern die Suche:</a:t>
            </a:r>
          </a:p>
          <a:p>
            <a:pPr marL="469900" marR="5080" lvl="1"/>
            <a:r>
              <a:rPr lang="de-DE" spc="-10" dirty="0">
                <a:solidFill>
                  <a:srgbClr val="4E4D4D"/>
                </a:solidFill>
                <a:cs typeface="Calibri"/>
              </a:rPr>
              <a:t>Vergewissern Sie sich im Vorfeld, ob sie die geeigneten Hilfsmittel zur Suche nach Leckagen zur Verfügung haben, besorgen Sie sich ggf. benötigte Hilfsmittel von Kollegen und/oder Vorgesetzten</a:t>
            </a:r>
          </a:p>
          <a:p>
            <a:pPr marL="298450" marR="5080" indent="-285750">
              <a:buFont typeface="Arial" panose="020B0604020202020204" pitchFamily="34" charset="0"/>
              <a:buChar char="•"/>
            </a:pPr>
            <a:endParaRPr lang="de-DE" spc="-10" dirty="0">
              <a:solidFill>
                <a:srgbClr val="4E4D4D"/>
              </a:solidFill>
              <a:cs typeface="Calibri"/>
            </a:endParaRPr>
          </a:p>
          <a:p>
            <a:pPr marL="298450" marR="5080" indent="-285750">
              <a:buFont typeface="Arial" panose="020B0604020202020204" pitchFamily="34" charset="0"/>
              <a:buChar char="•"/>
            </a:pPr>
            <a:endParaRPr lang="de-DE" spc="-10" dirty="0">
              <a:solidFill>
                <a:srgbClr val="4E4D4D"/>
              </a:solidFill>
              <a:cs typeface="Calibri"/>
            </a:endParaRPr>
          </a:p>
          <a:p>
            <a:endParaRPr lang="de-DE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25400">
              <a:lnSpc>
                <a:spcPts val="955"/>
              </a:lnSpc>
            </a:pPr>
            <a:fld id="{81D60167-4931-47E6-BA6A-407CBD079E47}" type="slidenum">
              <a:rPr dirty="0">
                <a:solidFill>
                  <a:srgbClr val="FFFFFF"/>
                </a:solidFill>
              </a:rPr>
              <a:pPr marL="25400">
                <a:lnSpc>
                  <a:spcPts val="955"/>
                </a:lnSpc>
              </a:pPr>
              <a:t>9</a:t>
            </a:fld>
            <a:endParaRPr dirty="0">
              <a:solidFill>
                <a:srgbClr val="FFFFFF"/>
              </a:solidFill>
            </a:endParaRPr>
          </a:p>
        </p:txBody>
      </p:sp>
      <p:pic>
        <p:nvPicPr>
          <p:cNvPr id="14" name="Bild 13" descr="02-Druckluft-Akustik.jp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30773" y="2696337"/>
            <a:ext cx="3358896" cy="329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672970"/>
      </p:ext>
    </p:extLst>
  </p:cSld>
  <p:clrMapOvr>
    <a:masterClrMapping/>
  </p:clrMapOvr>
</p:sld>
</file>

<file path=ppt/theme/theme1.xml><?xml version="1.0" encoding="utf-8"?>
<a:theme xmlns:a="http://schemas.openxmlformats.org/drawingml/2006/main" name="1_Rückblick">
  <a:themeElements>
    <a:clrScheme name="Klimaschutz Unternehmen">
      <a:dk1>
        <a:srgbClr val="272626"/>
      </a:dk1>
      <a:lt1>
        <a:sysClr val="window" lastClr="FFFFFF"/>
      </a:lt1>
      <a:dk2>
        <a:srgbClr val="4E4D4D"/>
      </a:dk2>
      <a:lt2>
        <a:srgbClr val="DBDBDB"/>
      </a:lt2>
      <a:accent1>
        <a:srgbClr val="4D9434"/>
      </a:accent1>
      <a:accent2>
        <a:srgbClr val="28306C"/>
      </a:accent2>
      <a:accent3>
        <a:srgbClr val="9D2060"/>
      </a:accent3>
      <a:accent4>
        <a:srgbClr val="EB5C00"/>
      </a:accent4>
      <a:accent5>
        <a:srgbClr val="0A4F9D"/>
      </a:accent5>
      <a:accent6>
        <a:srgbClr val="ABC814"/>
      </a:accent6>
      <a:hlink>
        <a:srgbClr val="FFFFFF"/>
      </a:hlink>
      <a:folHlink>
        <a:srgbClr val="E82E7C"/>
      </a:folHlink>
    </a:clrScheme>
    <a:fontScheme name="Rückblick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1562</Words>
  <Application>Microsoft Office PowerPoint</Application>
  <PresentationFormat>Benutzerdefiniert</PresentationFormat>
  <Paragraphs>226</Paragraphs>
  <Slides>14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1_Rückblick</vt:lpstr>
      <vt:lpstr>Druckluftleckagen</vt:lpstr>
      <vt:lpstr>Agenda</vt:lpstr>
      <vt:lpstr>Wissenswertes über Druckluft</vt:lpstr>
      <vt:lpstr>Einsparpotential durch Leckage-Beseitigung</vt:lpstr>
      <vt:lpstr>Häufigste Ursachen von Leckagen</vt:lpstr>
      <vt:lpstr>Praxisbeispiele - Ursachen von Leckagen</vt:lpstr>
      <vt:lpstr>Praxisbeispiele - Ursachen von Leckagen</vt:lpstr>
      <vt:lpstr>Praxisbeispiele - Ursachen von Leckagen</vt:lpstr>
      <vt:lpstr>Leckagen finden - Tipps für die erfolgreiche Suche</vt:lpstr>
      <vt:lpstr>Leckage finden - Hilfsmittel für die erfolgreiche Suche</vt:lpstr>
      <vt:lpstr>Leckage-management</vt:lpstr>
      <vt:lpstr>Leckagen melden</vt:lpstr>
      <vt:lpstr>Leckagemanagement – Vorgehen in 7 Schritten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Gina Herzog</dc:creator>
  <cp:lastModifiedBy>Andrea Gärtner</cp:lastModifiedBy>
  <cp:revision>346</cp:revision>
  <dcterms:created xsi:type="dcterms:W3CDTF">2018-04-15T14:41:46Z</dcterms:created>
  <dcterms:modified xsi:type="dcterms:W3CDTF">2019-03-06T10:00:58Z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2017-03-03T00:00:00Z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2017-03-14T00:00:00Z</vt:filetime>
  </property>
</Properties>
</file>