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3" r:id="rId3"/>
    <p:sldId id="288" r:id="rId4"/>
    <p:sldId id="287" r:id="rId5"/>
    <p:sldId id="285" r:id="rId6"/>
    <p:sldId id="260" r:id="rId7"/>
  </p:sldIdLst>
  <p:sldSz cx="13444538" cy="7562850"/>
  <p:notesSz cx="7562850" cy="10693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7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lfgang Saam" initials="WS" lastIdx="1" clrIdx="0">
    <p:extLst/>
  </p:cmAuthor>
  <p:cmAuthor id="2" name="Andrea Gärtner" initials="AG" lastIdx="1" clrIdx="1">
    <p:extLst>
      <p:ext uri="{19B8F6BF-5375-455C-9EA6-DF929625EA0E}">
        <p15:presenceInfo xmlns:p15="http://schemas.microsoft.com/office/powerpoint/2012/main" userId="Andrea Gärtner" providerId="None"/>
      </p:ext>
    </p:extLst>
  </p:cmAuthor>
  <p:cmAuthor id="3" name="Andrea Gärtner" initials="AG [2]" lastIdx="2" clrIdx="2">
    <p:extLst>
      <p:ext uri="{19B8F6BF-5375-455C-9EA6-DF929625EA0E}">
        <p15:presenceInfo xmlns:p15="http://schemas.microsoft.com/office/powerpoint/2012/main" userId="S-1-5-21-3539146400-3418073097-92925133-1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447"/>
    <a:srgbClr val="F28E34"/>
    <a:srgbClr val="C8236E"/>
    <a:srgbClr val="0A4F9D"/>
    <a:srgbClr val="90B923"/>
    <a:srgbClr val="4A8F39"/>
    <a:srgbClr val="F07E31"/>
    <a:srgbClr val="C4246D"/>
    <a:srgbClr val="28306C"/>
    <a:srgbClr val="293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81520" autoAdjust="0"/>
  </p:normalViewPr>
  <p:slideViewPr>
    <p:cSldViewPr>
      <p:cViewPr varScale="1">
        <p:scale>
          <a:sx n="99" d="100"/>
          <a:sy n="99" d="100"/>
        </p:scale>
        <p:origin x="582" y="90"/>
      </p:cViewPr>
      <p:guideLst>
        <p:guide orient="horz" pos="2880"/>
        <p:guide pos="27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402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277310" cy="5364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4418" y="1"/>
            <a:ext cx="3276187" cy="5364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8C5FA-EFED-4D5B-B2EC-2252AD3C914D}" type="datetimeFigureOut">
              <a:rPr lang="de-DE" smtClean="0"/>
              <a:pPr/>
              <a:t>26.03.2019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76263" y="1338263"/>
            <a:ext cx="6410325" cy="3606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6734" y="5146929"/>
            <a:ext cx="6049382" cy="42109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6935"/>
            <a:ext cx="3277310" cy="5364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4418" y="10156935"/>
            <a:ext cx="3276187" cy="5364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779C2-E447-4FEA-9B7E-7AC49BDCA02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91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07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418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50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301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167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78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limaschutz-unternehmen.de/erfolgsrezepte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peg"/><Relationship Id="rId7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hyperlink" Target="mailto:geschaeftsstelle@klimaschutz-unternehmen.de" TargetMode="External"/><Relationship Id="rId5" Type="http://schemas.openxmlformats.org/officeDocument/2006/relationships/hyperlink" Target="http://www.klimaschutz-unternehmen.de/Erfolgsrezepte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4">
            <a:extLst>
              <a:ext uri="{FF2B5EF4-FFF2-40B4-BE49-F238E27FC236}">
                <a16:creationId xmlns:a16="http://schemas.microsoft.com/office/drawing/2014/main" id="{94C446AF-91A4-41BA-A422-8FAA29AAEC10}"/>
              </a:ext>
            </a:extLst>
          </p:cNvPr>
          <p:cNvSpPr/>
          <p:nvPr userDrawn="1"/>
        </p:nvSpPr>
        <p:spPr>
          <a:xfrm>
            <a:off x="1" y="4848225"/>
            <a:ext cx="13444538" cy="2712085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204E15-3A3C-499C-B49D-DA45544493B7}"/>
              </a:ext>
            </a:extLst>
          </p:cNvPr>
          <p:cNvSpPr/>
          <p:nvPr userDrawn="1"/>
        </p:nvSpPr>
        <p:spPr>
          <a:xfrm>
            <a:off x="-6185" y="4673600"/>
            <a:ext cx="13453104" cy="103187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241" y="439457"/>
            <a:ext cx="11091744" cy="2822115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spc="-55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8241" y="3322446"/>
            <a:ext cx="11091744" cy="126047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800" cap="all" spc="221" baseline="0">
                <a:solidFill>
                  <a:schemeClr val="tx2"/>
                </a:solidFill>
                <a:latin typeface="+mj-lt"/>
              </a:defRPr>
            </a:lvl1pPr>
            <a:lvl2pPr marL="504154" indent="0" algn="ctr">
              <a:buNone/>
              <a:defRPr sz="2646"/>
            </a:lvl2pPr>
            <a:lvl3pPr marL="1008309" indent="0" algn="ctr">
              <a:buNone/>
              <a:defRPr sz="2646"/>
            </a:lvl3pPr>
            <a:lvl4pPr marL="1512463" indent="0" algn="ctr">
              <a:buNone/>
              <a:defRPr sz="2205"/>
            </a:lvl4pPr>
            <a:lvl5pPr marL="2016618" indent="0" algn="ctr">
              <a:buNone/>
              <a:defRPr sz="2205"/>
            </a:lvl5pPr>
            <a:lvl6pPr marL="2520772" indent="0" algn="ctr">
              <a:buNone/>
              <a:defRPr sz="2205"/>
            </a:lvl6pPr>
            <a:lvl7pPr marL="3024927" indent="0" algn="ctr">
              <a:buNone/>
              <a:defRPr sz="2205"/>
            </a:lvl7pPr>
            <a:lvl8pPr marL="3529081" indent="0" algn="ctr">
              <a:buNone/>
              <a:defRPr sz="2205"/>
            </a:lvl8pPr>
            <a:lvl9pPr marL="4033236" indent="0" algn="ctr">
              <a:buNone/>
              <a:defRPr sz="2205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7E182E59-93FA-415B-B723-22006514F485}"/>
              </a:ext>
            </a:extLst>
          </p:cNvPr>
          <p:cNvSpPr/>
          <p:nvPr userDrawn="1"/>
        </p:nvSpPr>
        <p:spPr>
          <a:xfrm>
            <a:off x="4414838" y="4189095"/>
            <a:ext cx="4255770" cy="1318260"/>
          </a:xfrm>
          <a:custGeom>
            <a:avLst/>
            <a:gdLst/>
            <a:ahLst/>
            <a:cxnLst/>
            <a:rect l="l" t="t" r="r" b="b"/>
            <a:pathLst>
              <a:path w="4255770" h="1318260">
                <a:moveTo>
                  <a:pt x="4033608" y="0"/>
                </a:moveTo>
                <a:lnTo>
                  <a:pt x="222110" y="0"/>
                </a:lnTo>
                <a:lnTo>
                  <a:pt x="93702" y="3470"/>
                </a:lnTo>
                <a:lnTo>
                  <a:pt x="27763" y="27763"/>
                </a:lnTo>
                <a:lnTo>
                  <a:pt x="3470" y="93702"/>
                </a:lnTo>
                <a:lnTo>
                  <a:pt x="0" y="222110"/>
                </a:lnTo>
                <a:lnTo>
                  <a:pt x="0" y="1096060"/>
                </a:lnTo>
                <a:lnTo>
                  <a:pt x="3470" y="1224468"/>
                </a:lnTo>
                <a:lnTo>
                  <a:pt x="27763" y="1290407"/>
                </a:lnTo>
                <a:lnTo>
                  <a:pt x="93702" y="1314700"/>
                </a:lnTo>
                <a:lnTo>
                  <a:pt x="222110" y="1318171"/>
                </a:lnTo>
                <a:lnTo>
                  <a:pt x="4033608" y="1318171"/>
                </a:lnTo>
                <a:lnTo>
                  <a:pt x="4162016" y="1314700"/>
                </a:lnTo>
                <a:lnTo>
                  <a:pt x="4227955" y="1290407"/>
                </a:lnTo>
                <a:lnTo>
                  <a:pt x="4252248" y="1224468"/>
                </a:lnTo>
                <a:lnTo>
                  <a:pt x="4255719" y="1096060"/>
                </a:lnTo>
                <a:lnTo>
                  <a:pt x="4255719" y="222110"/>
                </a:lnTo>
                <a:lnTo>
                  <a:pt x="4252248" y="93702"/>
                </a:lnTo>
                <a:lnTo>
                  <a:pt x="4227955" y="27763"/>
                </a:lnTo>
                <a:lnTo>
                  <a:pt x="4162016" y="3470"/>
                </a:lnTo>
                <a:lnTo>
                  <a:pt x="4033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057D693C-7FB3-4A0A-A10B-2456B9B81652}"/>
              </a:ext>
            </a:extLst>
          </p:cNvPr>
          <p:cNvSpPr/>
          <p:nvPr userDrawn="1"/>
        </p:nvSpPr>
        <p:spPr>
          <a:xfrm>
            <a:off x="4621646" y="4345089"/>
            <a:ext cx="3842153" cy="10062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3690EFCC-C49E-43D6-A01D-98FDE6385E64}"/>
              </a:ext>
            </a:extLst>
          </p:cNvPr>
          <p:cNvSpPr txBox="1"/>
          <p:nvPr userDrawn="1"/>
        </p:nvSpPr>
        <p:spPr>
          <a:xfrm>
            <a:off x="4553178" y="6628256"/>
            <a:ext cx="3979087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de-DE" sz="2100" b="1" spc="-10" dirty="0">
                <a:solidFill>
                  <a:schemeClr val="bg1"/>
                </a:solidFill>
                <a:latin typeface="+mn-lt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www.klimaschutz-unternehmen.de</a:t>
            </a:r>
            <a:endParaRPr sz="2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754D5CB-A40C-4A01-92C1-740B9726C54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495" y="6159542"/>
            <a:ext cx="1638300" cy="989280"/>
          </a:xfrm>
          <a:prstGeom prst="rect">
            <a:avLst/>
          </a:prstGeom>
        </p:spPr>
      </p:pic>
      <p:sp>
        <p:nvSpPr>
          <p:cNvPr id="19" name="object 8">
            <a:extLst>
              <a:ext uri="{FF2B5EF4-FFF2-40B4-BE49-F238E27FC236}">
                <a16:creationId xmlns:a16="http://schemas.microsoft.com/office/drawing/2014/main" id="{2ABCAF6A-6D2F-460B-958A-FA475E2EAA90}"/>
              </a:ext>
            </a:extLst>
          </p:cNvPr>
          <p:cNvSpPr txBox="1"/>
          <p:nvPr userDrawn="1"/>
        </p:nvSpPr>
        <p:spPr>
          <a:xfrm>
            <a:off x="11675269" y="5942594"/>
            <a:ext cx="16383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/>
            <a:r>
              <a:rPr lang="de-DE" sz="1600" b="0" spc="-10" dirty="0">
                <a:solidFill>
                  <a:schemeClr val="bg1"/>
                </a:solidFill>
                <a:latin typeface="Calibri"/>
                <a:cs typeface="Calibri"/>
              </a:rPr>
              <a:t>Ein Projekt der</a:t>
            </a:r>
            <a:endParaRPr sz="1600" b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115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3441037" cy="19731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621" y="477862"/>
            <a:ext cx="11152244" cy="907542"/>
          </a:xfrm>
        </p:spPr>
        <p:txBody>
          <a:bodyPr lIns="91440" tIns="0" rIns="91440" bIns="0" anchor="b">
            <a:noAutofit/>
          </a:bodyPr>
          <a:lstStyle>
            <a:lvl1pPr>
              <a:defRPr sz="397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621" y="1426643"/>
            <a:ext cx="11152244" cy="65544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62"/>
              </a:spcAft>
              <a:buNone/>
              <a:defRPr sz="1654">
                <a:solidFill>
                  <a:srgbClr val="FFFFFF"/>
                </a:solidFill>
              </a:defRPr>
            </a:lvl1pPr>
            <a:lvl2pPr marL="504154" indent="0">
              <a:buNone/>
              <a:defRPr sz="1323"/>
            </a:lvl2pPr>
            <a:lvl3pPr marL="1008309" indent="0">
              <a:buNone/>
              <a:defRPr sz="1103"/>
            </a:lvl3pPr>
            <a:lvl4pPr marL="1512463" indent="0">
              <a:buNone/>
              <a:defRPr sz="992"/>
            </a:lvl4pPr>
            <a:lvl5pPr marL="2016618" indent="0">
              <a:buNone/>
              <a:defRPr sz="992"/>
            </a:lvl5pPr>
            <a:lvl6pPr marL="2520772" indent="0">
              <a:buNone/>
              <a:defRPr sz="992"/>
            </a:lvl6pPr>
            <a:lvl7pPr marL="3024927" indent="0">
              <a:buNone/>
              <a:defRPr sz="992"/>
            </a:lvl7pPr>
            <a:lvl8pPr marL="3529081" indent="0">
              <a:buNone/>
              <a:defRPr sz="992"/>
            </a:lvl8pPr>
            <a:lvl9pPr marL="4033236" indent="0">
              <a:buNone/>
              <a:defRPr sz="992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/>
              <a:pPr marL="25400">
                <a:lnSpc>
                  <a:spcPts val="955"/>
                </a:lnSpc>
              </a:pPr>
              <a:t>‹Nr.›</a:t>
            </a:fld>
            <a:endParaRPr lang="de-DE" dirty="0"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AD07CD3F-A336-49A3-896D-3E6D32D18932}"/>
              </a:ext>
            </a:extLst>
          </p:cNvPr>
          <p:cNvSpPr/>
          <p:nvPr userDrawn="1"/>
        </p:nvSpPr>
        <p:spPr>
          <a:xfrm>
            <a:off x="-6034" y="2040351"/>
            <a:ext cx="13453104" cy="93027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rgbClr val="0A4F9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549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4">
            <a:extLst>
              <a:ext uri="{FF2B5EF4-FFF2-40B4-BE49-F238E27FC236}">
                <a16:creationId xmlns:a16="http://schemas.microsoft.com/office/drawing/2014/main" id="{91FDB961-0BB0-4326-B664-40A1A942C1AC}"/>
              </a:ext>
            </a:extLst>
          </p:cNvPr>
          <p:cNvSpPr/>
          <p:nvPr userDrawn="1"/>
        </p:nvSpPr>
        <p:spPr>
          <a:xfrm>
            <a:off x="0" y="4715396"/>
            <a:ext cx="13444538" cy="2847454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FD927B3-BDD4-450D-AED0-26D23682DB4E}"/>
              </a:ext>
            </a:extLst>
          </p:cNvPr>
          <p:cNvSpPr/>
          <p:nvPr userDrawn="1"/>
        </p:nvSpPr>
        <p:spPr>
          <a:xfrm>
            <a:off x="-6185" y="4683760"/>
            <a:ext cx="13453104" cy="93027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FB9AC7C8-2168-48CC-AA57-6145DBA198A1}"/>
              </a:ext>
            </a:extLst>
          </p:cNvPr>
          <p:cNvSpPr txBox="1"/>
          <p:nvPr userDrawn="1"/>
        </p:nvSpPr>
        <p:spPr>
          <a:xfrm>
            <a:off x="854870" y="5243296"/>
            <a:ext cx="1588135" cy="51815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65"/>
              </a:lnSpc>
            </a:pPr>
            <a:r>
              <a:rPr sz="2500" spc="10" dirty="0">
                <a:solidFill>
                  <a:schemeClr val="bg1"/>
                </a:solidFill>
                <a:latin typeface="Calibri"/>
                <a:cs typeface="Calibri"/>
              </a:rPr>
              <a:t>Klimaschutz</a:t>
            </a:r>
            <a:endParaRPr sz="25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22225">
              <a:lnSpc>
                <a:spcPts val="1625"/>
              </a:lnSpc>
            </a:pPr>
            <a:r>
              <a:rPr sz="1550" spc="20" dirty="0">
                <a:solidFill>
                  <a:schemeClr val="bg1"/>
                </a:solidFill>
                <a:latin typeface="Calibri"/>
                <a:cs typeface="Calibri"/>
              </a:rPr>
              <a:t>GEWINNT</a:t>
            </a:r>
            <a:endParaRPr sz="155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2" name="Picture 2" descr="K:\Kunden\Klimaschutz-Unternehmen e.V - 5441\Grafik\Logo\logo_bildmarke_weiß.png">
            <a:extLst>
              <a:ext uri="{FF2B5EF4-FFF2-40B4-BE49-F238E27FC236}">
                <a16:creationId xmlns:a16="http://schemas.microsoft.com/office/drawing/2014/main" id="{F87E42FF-0D60-48C5-8F42-C1623E6073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19" y="5249326"/>
            <a:ext cx="381000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FA377F0-373E-4F24-8A38-BAD24E2ECB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798" y="2586358"/>
            <a:ext cx="5382825" cy="2059360"/>
          </a:xfrm>
          <a:prstGeom prst="rect">
            <a:avLst/>
          </a:prstGeom>
        </p:spPr>
      </p:pic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EB362243-0078-4076-A34D-2F4C595CC5C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0714" y="504825"/>
            <a:ext cx="7092155" cy="392747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718ECBD-D20B-474B-846E-E4E9F16CDD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71" y="6085332"/>
            <a:ext cx="1638300" cy="989280"/>
          </a:xfrm>
          <a:prstGeom prst="rect">
            <a:avLst/>
          </a:prstGeom>
        </p:spPr>
      </p:pic>
      <p:sp>
        <p:nvSpPr>
          <p:cNvPr id="16" name="object 8">
            <a:extLst>
              <a:ext uri="{FF2B5EF4-FFF2-40B4-BE49-F238E27FC236}">
                <a16:creationId xmlns:a16="http://schemas.microsoft.com/office/drawing/2014/main" id="{0DCC4C2D-FB9C-424D-9422-5294D6C192C9}"/>
              </a:ext>
            </a:extLst>
          </p:cNvPr>
          <p:cNvSpPr txBox="1"/>
          <p:nvPr userDrawn="1"/>
        </p:nvSpPr>
        <p:spPr>
          <a:xfrm>
            <a:off x="788545" y="5868384"/>
            <a:ext cx="237039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/>
            <a:r>
              <a:rPr lang="de-DE" sz="1600" b="0" spc="-10" dirty="0">
                <a:solidFill>
                  <a:schemeClr val="bg1"/>
                </a:solidFill>
                <a:latin typeface="Calibri"/>
                <a:cs typeface="Calibri"/>
              </a:rPr>
              <a:t>Ein Projekt der</a:t>
            </a:r>
            <a:endParaRPr sz="1600" b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D1942F-CC29-4216-B3EC-99EE19C132B8}"/>
              </a:ext>
            </a:extLst>
          </p:cNvPr>
          <p:cNvSpPr txBox="1"/>
          <p:nvPr userDrawn="1"/>
        </p:nvSpPr>
        <p:spPr>
          <a:xfrm>
            <a:off x="2818266" y="5868384"/>
            <a:ext cx="293624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600" dirty="0" err="1">
                <a:solidFill>
                  <a:srgbClr val="FFFFFF"/>
                </a:solidFill>
                <a:latin typeface="Calibri"/>
                <a:cs typeface="Calibri"/>
              </a:rPr>
              <a:t>Klimaschutz</a:t>
            </a:r>
            <a:r>
              <a:rPr lang="de-DE" sz="1600" spc="-95" dirty="0">
                <a:solidFill>
                  <a:srgbClr val="FFFFFF"/>
                </a:solidFill>
                <a:latin typeface="Calibri"/>
                <a:cs typeface="Calibri"/>
              </a:rPr>
              <a:t>-Unternehmen e. V.</a:t>
            </a:r>
          </a:p>
          <a:p>
            <a:pPr marL="12700"/>
            <a:r>
              <a:rPr lang="de-DE" sz="1600" spc="-10" dirty="0">
                <a:solidFill>
                  <a:srgbClr val="FFFFFF"/>
                </a:solidFill>
                <a:latin typeface="Calibri"/>
                <a:cs typeface="Calibri"/>
              </a:rPr>
              <a:t>Projektbüro „Klimaschutz gewinnt“</a:t>
            </a:r>
          </a:p>
          <a:p>
            <a:pPr marL="12700"/>
            <a:r>
              <a:rPr sz="1600" spc="-30" dirty="0" err="1">
                <a:solidFill>
                  <a:srgbClr val="FFFFFF"/>
                </a:solidFill>
                <a:latin typeface="Calibri"/>
                <a:cs typeface="Calibri"/>
              </a:rPr>
              <a:t>Domstr</a:t>
            </a:r>
            <a:r>
              <a:rPr sz="1600" spc="-3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6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endParaRPr sz="1600" dirty="0">
              <a:latin typeface="Calibri"/>
              <a:cs typeface="Calibri"/>
            </a:endParaRPr>
          </a:p>
          <a:p>
            <a:pPr marL="12700"/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D-14482</a:t>
            </a:r>
            <a:r>
              <a:rPr sz="16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Potsdam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A218FC8-34E1-4916-8B28-CF0EBCF34438}"/>
              </a:ext>
            </a:extLst>
          </p:cNvPr>
          <p:cNvSpPr txBox="1"/>
          <p:nvPr userDrawn="1"/>
        </p:nvSpPr>
        <p:spPr>
          <a:xfrm>
            <a:off x="6324701" y="6114605"/>
            <a:ext cx="687748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/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Webseite:	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www.klimaschutz-unternehmen.de/Erfolgsrezepte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</a:rPr>
              <a:t> </a:t>
            </a:r>
          </a:p>
          <a:p>
            <a:pPr marL="12700" algn="l"/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Email: 	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geschaeftsstelle@klimaschutz-unternehmen.de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</a:rPr>
              <a:t>  </a:t>
            </a:r>
          </a:p>
          <a:p>
            <a:pPr marL="12700" algn="l"/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Telefon:	+49 331 27361835.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3AE0AD-9398-4019-85C2-A6091DB111BD}"/>
              </a:ext>
            </a:extLst>
          </p:cNvPr>
          <p:cNvSpPr txBox="1"/>
          <p:nvPr userDrawn="1"/>
        </p:nvSpPr>
        <p:spPr>
          <a:xfrm>
            <a:off x="8074079" y="504825"/>
            <a:ext cx="449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Diese Präsentation ist in Zusammenarbeit mit Blechwarenfabrik Limburg GmbH, GmbH und W. </a:t>
            </a:r>
            <a:r>
              <a:rPr lang="de-DE" sz="1400" dirty="0" err="1"/>
              <a:t>Baelz</a:t>
            </a:r>
            <a:r>
              <a:rPr lang="de-DE" sz="1400" dirty="0"/>
              <a:t> &amp; Sohn GmbH &amp; Co und Stadtwerke Karlsruhe entstanden.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541A7ED7-5E99-4A22-B219-3E39ABFF209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685" y="1331224"/>
            <a:ext cx="1101500" cy="110149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61399EC-ACE3-4652-9527-814AD331007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844" y="1766932"/>
            <a:ext cx="1652097" cy="440560"/>
          </a:xfrm>
          <a:prstGeom prst="rect">
            <a:avLst/>
          </a:prstGeom>
        </p:spPr>
      </p:pic>
      <p:sp>
        <p:nvSpPr>
          <p:cNvPr id="21" name="object 6">
            <a:extLst>
              <a:ext uri="{FF2B5EF4-FFF2-40B4-BE49-F238E27FC236}">
                <a16:creationId xmlns:a16="http://schemas.microsoft.com/office/drawing/2014/main" id="{EC64669A-96F3-4CED-9503-49F4D0A4C926}"/>
              </a:ext>
            </a:extLst>
          </p:cNvPr>
          <p:cNvSpPr txBox="1"/>
          <p:nvPr userDrawn="1"/>
        </p:nvSpPr>
        <p:spPr>
          <a:xfrm>
            <a:off x="2818266" y="5243296"/>
            <a:ext cx="968528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Haben Sie Fragen oder Anregungen zu unseren Erfolgsrezepten oder interessieren Sie sich für weitere kostenfreie Erfolgsrezepte?</a:t>
            </a:r>
          </a:p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Nehmen Sie gerne Kontakt mit uns auf: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325E4DB-EDDD-467E-9524-5A69874135A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159" y="1648730"/>
            <a:ext cx="1337711" cy="69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1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69" y="387390"/>
            <a:ext cx="11675484" cy="126043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E7E36880-6F1C-4E1E-BEEA-2AE99D61088B}"/>
              </a:ext>
            </a:extLst>
          </p:cNvPr>
          <p:cNvSpPr/>
          <p:nvPr userDrawn="1"/>
        </p:nvSpPr>
        <p:spPr>
          <a:xfrm>
            <a:off x="2683666" y="2065884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5918504A-DF3B-4090-923F-7CA71D2E0C1A}"/>
              </a:ext>
            </a:extLst>
          </p:cNvPr>
          <p:cNvSpPr/>
          <p:nvPr userDrawn="1"/>
        </p:nvSpPr>
        <p:spPr>
          <a:xfrm>
            <a:off x="2121658" y="2065884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5C4C11D3-E669-4303-8361-6929ED160F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0224" y="2128367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0201A901-0756-4C09-B3C0-B07B79ABD3B0}"/>
              </a:ext>
            </a:extLst>
          </p:cNvPr>
          <p:cNvSpPr/>
          <p:nvPr userDrawn="1"/>
        </p:nvSpPr>
        <p:spPr>
          <a:xfrm>
            <a:off x="2683666" y="2753694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6D420439-DED8-4E05-9256-A602FE145273}"/>
              </a:ext>
            </a:extLst>
          </p:cNvPr>
          <p:cNvSpPr/>
          <p:nvPr userDrawn="1"/>
        </p:nvSpPr>
        <p:spPr>
          <a:xfrm>
            <a:off x="2121658" y="2753695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Textplatzhalter 30">
            <a:extLst>
              <a:ext uri="{FF2B5EF4-FFF2-40B4-BE49-F238E27FC236}">
                <a16:creationId xmlns:a16="http://schemas.microsoft.com/office/drawing/2014/main" id="{7947F51A-8AD5-4035-9DDD-92D7FE30D6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60224" y="2816177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6" name="object 4">
            <a:extLst>
              <a:ext uri="{FF2B5EF4-FFF2-40B4-BE49-F238E27FC236}">
                <a16:creationId xmlns:a16="http://schemas.microsoft.com/office/drawing/2014/main" id="{301F4B2C-048C-4740-BB4D-EDDA93FB3C45}"/>
              </a:ext>
            </a:extLst>
          </p:cNvPr>
          <p:cNvSpPr/>
          <p:nvPr userDrawn="1"/>
        </p:nvSpPr>
        <p:spPr>
          <a:xfrm>
            <a:off x="2683666" y="3465551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C552BEBC-F86B-48E4-83D0-AA7739F43D85}"/>
              </a:ext>
            </a:extLst>
          </p:cNvPr>
          <p:cNvSpPr/>
          <p:nvPr userDrawn="1"/>
        </p:nvSpPr>
        <p:spPr>
          <a:xfrm>
            <a:off x="2121658" y="3465552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Textplatzhalter 30">
            <a:extLst>
              <a:ext uri="{FF2B5EF4-FFF2-40B4-BE49-F238E27FC236}">
                <a16:creationId xmlns:a16="http://schemas.microsoft.com/office/drawing/2014/main" id="{2E72B36D-8384-4794-B8FE-1C43A78CF2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60224" y="3528034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9" name="object 4">
            <a:extLst>
              <a:ext uri="{FF2B5EF4-FFF2-40B4-BE49-F238E27FC236}">
                <a16:creationId xmlns:a16="http://schemas.microsoft.com/office/drawing/2014/main" id="{5F6FBAE6-AB36-472E-AF47-71ED1E893A77}"/>
              </a:ext>
            </a:extLst>
          </p:cNvPr>
          <p:cNvSpPr/>
          <p:nvPr userDrawn="1"/>
        </p:nvSpPr>
        <p:spPr>
          <a:xfrm>
            <a:off x="2683666" y="4153361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53B16ECA-C145-4AC7-822D-7FA46E7952C8}"/>
              </a:ext>
            </a:extLst>
          </p:cNvPr>
          <p:cNvSpPr/>
          <p:nvPr userDrawn="1"/>
        </p:nvSpPr>
        <p:spPr>
          <a:xfrm>
            <a:off x="2121658" y="4153362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Textplatzhalter 30">
            <a:extLst>
              <a:ext uri="{FF2B5EF4-FFF2-40B4-BE49-F238E27FC236}">
                <a16:creationId xmlns:a16="http://schemas.microsoft.com/office/drawing/2014/main" id="{6F6C1340-5E0C-46CD-8040-DE8B617CFCE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760224" y="4215844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373BCFE0-2669-46CF-9E4E-4E02FACFB8FD}"/>
              </a:ext>
            </a:extLst>
          </p:cNvPr>
          <p:cNvSpPr/>
          <p:nvPr userDrawn="1"/>
        </p:nvSpPr>
        <p:spPr>
          <a:xfrm>
            <a:off x="2683666" y="4844015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112E94AF-3D7B-43D2-A9A8-6FD69C640909}"/>
              </a:ext>
            </a:extLst>
          </p:cNvPr>
          <p:cNvSpPr/>
          <p:nvPr userDrawn="1"/>
        </p:nvSpPr>
        <p:spPr>
          <a:xfrm>
            <a:off x="2121658" y="4844016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Textplatzhalter 30">
            <a:extLst>
              <a:ext uri="{FF2B5EF4-FFF2-40B4-BE49-F238E27FC236}">
                <a16:creationId xmlns:a16="http://schemas.microsoft.com/office/drawing/2014/main" id="{9077D6B8-388C-4D81-BAE1-DDE99983ED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60224" y="4906498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5" name="object 4">
            <a:extLst>
              <a:ext uri="{FF2B5EF4-FFF2-40B4-BE49-F238E27FC236}">
                <a16:creationId xmlns:a16="http://schemas.microsoft.com/office/drawing/2014/main" id="{196168FA-9471-44C8-9984-34CF0A74F8CA}"/>
              </a:ext>
            </a:extLst>
          </p:cNvPr>
          <p:cNvSpPr/>
          <p:nvPr userDrawn="1"/>
        </p:nvSpPr>
        <p:spPr>
          <a:xfrm>
            <a:off x="2683666" y="5531825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93D5A267-11FD-451B-96B2-4062E7FCB2CC}"/>
              </a:ext>
            </a:extLst>
          </p:cNvPr>
          <p:cNvSpPr/>
          <p:nvPr userDrawn="1"/>
        </p:nvSpPr>
        <p:spPr>
          <a:xfrm>
            <a:off x="2121658" y="5531826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Textplatzhalter 30">
            <a:extLst>
              <a:ext uri="{FF2B5EF4-FFF2-40B4-BE49-F238E27FC236}">
                <a16:creationId xmlns:a16="http://schemas.microsoft.com/office/drawing/2014/main" id="{C886F0D8-BB47-4D8F-B5B8-A3CDA749FD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60224" y="5594308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9" name="Textplatzhalter 48">
            <a:extLst>
              <a:ext uri="{FF2B5EF4-FFF2-40B4-BE49-F238E27FC236}">
                <a16:creationId xmlns:a16="http://schemas.microsoft.com/office/drawing/2014/main" id="{1CCDE26C-1641-4C63-A45F-B7C19B41D1F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05872" y="2147752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0" name="Textplatzhalter 48">
            <a:extLst>
              <a:ext uri="{FF2B5EF4-FFF2-40B4-BE49-F238E27FC236}">
                <a16:creationId xmlns:a16="http://schemas.microsoft.com/office/drawing/2014/main" id="{576070CA-323F-40DE-A1B2-53EBF554E6B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205872" y="2856680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1" name="Textplatzhalter 48">
            <a:extLst>
              <a:ext uri="{FF2B5EF4-FFF2-40B4-BE49-F238E27FC236}">
                <a16:creationId xmlns:a16="http://schemas.microsoft.com/office/drawing/2014/main" id="{33E2056B-F58C-4349-A975-1AAE8F9A67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97495" y="3574646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2" name="Textplatzhalter 48">
            <a:extLst>
              <a:ext uri="{FF2B5EF4-FFF2-40B4-BE49-F238E27FC236}">
                <a16:creationId xmlns:a16="http://schemas.microsoft.com/office/drawing/2014/main" id="{84157CD3-C41A-4DBC-BE07-DDAE562076B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97495" y="4239434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3" name="Textplatzhalter 48">
            <a:extLst>
              <a:ext uri="{FF2B5EF4-FFF2-40B4-BE49-F238E27FC236}">
                <a16:creationId xmlns:a16="http://schemas.microsoft.com/office/drawing/2014/main" id="{05E5EFB9-128D-4474-9F80-39369765A18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197495" y="4925883"/>
            <a:ext cx="409611" cy="375766"/>
          </a:xfrm>
          <a:solidFill>
            <a:schemeClr val="accent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4" name="Textplatzhalter 48">
            <a:extLst>
              <a:ext uri="{FF2B5EF4-FFF2-40B4-BE49-F238E27FC236}">
                <a16:creationId xmlns:a16="http://schemas.microsoft.com/office/drawing/2014/main" id="{B36AF013-48F8-4D83-B26A-72A1ED8D443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197495" y="5613693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60924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881" y="1876425"/>
            <a:ext cx="11737872" cy="4439591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+mn-lt"/>
              </a:defRPr>
            </a:lvl1pPr>
            <a:lvl2pPr marL="423490" indent="-201662"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+mn-lt"/>
              </a:defRPr>
            </a:lvl2pPr>
            <a:lvl3pPr marL="625152" indent="-201662"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>
              <a:defRPr sz="1800">
                <a:solidFill>
                  <a:schemeClr val="tx2"/>
                </a:solidFill>
                <a:latin typeface="+mn-lt"/>
              </a:defRPr>
            </a:lvl4pPr>
            <a:lvl5pPr marL="1028475" indent="-201662"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9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7269" y="316060"/>
            <a:ext cx="11658599" cy="1331765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7269" y="1949191"/>
            <a:ext cx="5562602" cy="4436872"/>
          </a:xfrm>
        </p:spPr>
        <p:txBody>
          <a:bodyPr/>
          <a:lstStyle>
            <a:lvl2pPr marL="447675" indent="-227013">
              <a:buFont typeface="Wingdings" panose="05000000000000000000" pitchFamily="2" charset="2"/>
              <a:buChar char="§"/>
              <a:defRPr/>
            </a:lvl2pPr>
            <a:lvl3pPr marL="625152" indent="-201662">
              <a:buFont typeface="Arial" panose="020B0604020202020204" pitchFamily="34" charset="0"/>
              <a:buChar char="•"/>
              <a:defRPr/>
            </a:lvl3pPr>
            <a:lvl5pPr marL="1028475" indent="-201662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3266" y="1952625"/>
            <a:ext cx="5562602" cy="44368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7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7269" y="316060"/>
            <a:ext cx="11658599" cy="1331765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7269" y="1949191"/>
            <a:ext cx="7391400" cy="4436872"/>
          </a:xfrm>
        </p:spPr>
        <p:txBody>
          <a:bodyPr/>
          <a:lstStyle>
            <a:lvl1pPr>
              <a:defRPr/>
            </a:lvl1pPr>
            <a:lvl2pPr marL="447675" indent="-227013">
              <a:buFont typeface="Wingdings" panose="05000000000000000000" pitchFamily="2" charset="2"/>
              <a:buChar char="§"/>
              <a:defRPr/>
            </a:lvl2pPr>
            <a:lvl3pPr marL="625152" indent="-201662">
              <a:buFont typeface="Arial" panose="020B0604020202020204" pitchFamily="34" charset="0"/>
              <a:buChar char="•"/>
              <a:defRPr/>
            </a:lvl3pPr>
            <a:lvl4pPr>
              <a:defRPr/>
            </a:lvl4pPr>
            <a:lvl5pPr marL="1028475" indent="-201662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5869" y="1952625"/>
            <a:ext cx="3809999" cy="44368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33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269" y="1826470"/>
            <a:ext cx="5647779" cy="811955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205" b="0" cap="all" baseline="0">
                <a:solidFill>
                  <a:schemeClr val="tx2"/>
                </a:solidFill>
              </a:defRPr>
            </a:lvl1pPr>
            <a:lvl2pPr marL="504154" indent="0">
              <a:buNone/>
              <a:defRPr sz="2205" b="1"/>
            </a:lvl2pPr>
            <a:lvl3pPr marL="1008309" indent="0">
              <a:buNone/>
              <a:defRPr sz="1985" b="1"/>
            </a:lvl3pPr>
            <a:lvl4pPr marL="1512463" indent="0">
              <a:buNone/>
              <a:defRPr sz="1764" b="1"/>
            </a:lvl4pPr>
            <a:lvl5pPr marL="2016618" indent="0">
              <a:buNone/>
              <a:defRPr sz="1764" b="1"/>
            </a:lvl5pPr>
            <a:lvl6pPr marL="2520772" indent="0">
              <a:buNone/>
              <a:defRPr sz="1764" b="1"/>
            </a:lvl6pPr>
            <a:lvl7pPr marL="3024927" indent="0">
              <a:buNone/>
              <a:defRPr sz="1764" b="1"/>
            </a:lvl7pPr>
            <a:lvl8pPr marL="3529081" indent="0">
              <a:buNone/>
              <a:defRPr sz="1764" b="1"/>
            </a:lvl8pPr>
            <a:lvl9pPr marL="4033236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269" y="2638425"/>
            <a:ext cx="5647779" cy="3725404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18090" y="1826470"/>
            <a:ext cx="5647778" cy="811955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205" b="0" cap="all" baseline="0">
                <a:solidFill>
                  <a:schemeClr val="tx2"/>
                </a:solidFill>
              </a:defRPr>
            </a:lvl1pPr>
            <a:lvl2pPr marL="504154" indent="0">
              <a:buNone/>
              <a:defRPr sz="2205" b="1"/>
            </a:lvl2pPr>
            <a:lvl3pPr marL="1008309" indent="0">
              <a:buNone/>
              <a:defRPr sz="1985" b="1"/>
            </a:lvl3pPr>
            <a:lvl4pPr marL="1512463" indent="0">
              <a:buNone/>
              <a:defRPr sz="1764" b="1"/>
            </a:lvl4pPr>
            <a:lvl5pPr marL="2016618" indent="0">
              <a:buNone/>
              <a:defRPr sz="1764" b="1"/>
            </a:lvl5pPr>
            <a:lvl6pPr marL="2520772" indent="0">
              <a:buNone/>
              <a:defRPr sz="1764" b="1"/>
            </a:lvl6pPr>
            <a:lvl7pPr marL="3024927" indent="0">
              <a:buNone/>
              <a:defRPr sz="1764" b="1"/>
            </a:lvl7pPr>
            <a:lvl8pPr marL="3529081" indent="0">
              <a:buNone/>
              <a:defRPr sz="1764" b="1"/>
            </a:lvl8pPr>
            <a:lvl9pPr marL="4033236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18090" y="2638425"/>
            <a:ext cx="5647778" cy="37254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541B8895-973D-4410-9294-A67B3BBD9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269" y="316060"/>
            <a:ext cx="11658599" cy="1331765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0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69" y="387390"/>
            <a:ext cx="11675484" cy="126043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7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466947" cy="7562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563031" y="0"/>
            <a:ext cx="101837" cy="7562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170" y="655446"/>
            <a:ext cx="3529191" cy="2520950"/>
          </a:xfrm>
        </p:spPr>
        <p:txBody>
          <a:bodyPr anchor="b">
            <a:normAutofit/>
          </a:bodyPr>
          <a:lstStyle>
            <a:lvl1pPr>
              <a:defRPr sz="400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3787" y="806704"/>
            <a:ext cx="7159216" cy="579818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170" y="3226816"/>
            <a:ext cx="3529191" cy="372642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654">
                <a:solidFill>
                  <a:srgbClr val="FFFFFF"/>
                </a:solidFill>
              </a:defRPr>
            </a:lvl1pPr>
            <a:lvl2pPr marL="504154" indent="0">
              <a:buNone/>
              <a:defRPr sz="1323"/>
            </a:lvl2pPr>
            <a:lvl3pPr marL="1008309" indent="0">
              <a:buNone/>
              <a:defRPr sz="1103"/>
            </a:lvl3pPr>
            <a:lvl4pPr marL="1512463" indent="0">
              <a:buNone/>
              <a:defRPr sz="992"/>
            </a:lvl4pPr>
            <a:lvl5pPr marL="2016618" indent="0">
              <a:buNone/>
              <a:defRPr sz="992"/>
            </a:lvl5pPr>
            <a:lvl6pPr marL="2520772" indent="0">
              <a:buNone/>
              <a:defRPr sz="992"/>
            </a:lvl6pPr>
            <a:lvl7pPr marL="3024927" indent="0">
              <a:buNone/>
              <a:defRPr sz="992"/>
            </a:lvl7pPr>
            <a:lvl8pPr marL="3529081" indent="0">
              <a:buNone/>
              <a:defRPr sz="992"/>
            </a:lvl8pPr>
            <a:lvl9pPr marL="4033236" indent="0">
              <a:buNone/>
              <a:defRPr sz="992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18069" y="7123708"/>
            <a:ext cx="1234934" cy="40265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93787" y="7123708"/>
            <a:ext cx="5125730" cy="402652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/>
              <a:pPr marL="25400">
                <a:lnSpc>
                  <a:spcPts val="955"/>
                </a:lnSpc>
              </a:pPr>
              <a:t>‹Nr.›</a:t>
            </a:fld>
            <a:endParaRPr lang="de-DE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EA5B133-8617-4184-B982-B24FE0B76BDF}"/>
              </a:ext>
            </a:extLst>
          </p:cNvPr>
          <p:cNvGrpSpPr/>
          <p:nvPr userDrawn="1"/>
        </p:nvGrpSpPr>
        <p:grpSpPr>
          <a:xfrm>
            <a:off x="548107" y="6459064"/>
            <a:ext cx="2897562" cy="897544"/>
            <a:chOff x="4436269" y="4253592"/>
            <a:chExt cx="4255770" cy="1318260"/>
          </a:xfrm>
        </p:grpSpPr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58AAE44E-CF3D-4B7C-957A-789102D81949}"/>
                </a:ext>
              </a:extLst>
            </p:cNvPr>
            <p:cNvSpPr/>
            <p:nvPr userDrawn="1"/>
          </p:nvSpPr>
          <p:spPr>
            <a:xfrm>
              <a:off x="4436269" y="4253592"/>
              <a:ext cx="4255770" cy="1318260"/>
            </a:xfrm>
            <a:custGeom>
              <a:avLst/>
              <a:gdLst/>
              <a:ahLst/>
              <a:cxnLst/>
              <a:rect l="l" t="t" r="r" b="b"/>
              <a:pathLst>
                <a:path w="4255770" h="1318260">
                  <a:moveTo>
                    <a:pt x="4033608" y="0"/>
                  </a:moveTo>
                  <a:lnTo>
                    <a:pt x="222110" y="0"/>
                  </a:lnTo>
                  <a:lnTo>
                    <a:pt x="93702" y="3470"/>
                  </a:lnTo>
                  <a:lnTo>
                    <a:pt x="27763" y="27763"/>
                  </a:lnTo>
                  <a:lnTo>
                    <a:pt x="3470" y="93702"/>
                  </a:lnTo>
                  <a:lnTo>
                    <a:pt x="0" y="222110"/>
                  </a:lnTo>
                  <a:lnTo>
                    <a:pt x="0" y="1096060"/>
                  </a:lnTo>
                  <a:lnTo>
                    <a:pt x="3470" y="1224468"/>
                  </a:lnTo>
                  <a:lnTo>
                    <a:pt x="27763" y="1290407"/>
                  </a:lnTo>
                  <a:lnTo>
                    <a:pt x="93702" y="1314700"/>
                  </a:lnTo>
                  <a:lnTo>
                    <a:pt x="222110" y="1318171"/>
                  </a:lnTo>
                  <a:lnTo>
                    <a:pt x="4033608" y="1318171"/>
                  </a:lnTo>
                  <a:lnTo>
                    <a:pt x="4162016" y="1314700"/>
                  </a:lnTo>
                  <a:lnTo>
                    <a:pt x="4227955" y="1290407"/>
                  </a:lnTo>
                  <a:lnTo>
                    <a:pt x="4252248" y="1224468"/>
                  </a:lnTo>
                  <a:lnTo>
                    <a:pt x="4255719" y="1096060"/>
                  </a:lnTo>
                  <a:lnTo>
                    <a:pt x="4255719" y="222110"/>
                  </a:lnTo>
                  <a:lnTo>
                    <a:pt x="4252248" y="93702"/>
                  </a:lnTo>
                  <a:lnTo>
                    <a:pt x="4227955" y="27763"/>
                  </a:lnTo>
                  <a:lnTo>
                    <a:pt x="4162016" y="3470"/>
                  </a:lnTo>
                  <a:lnTo>
                    <a:pt x="40336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4CB42E6D-E5D4-4392-A011-DB3015F76317}"/>
                </a:ext>
              </a:extLst>
            </p:cNvPr>
            <p:cNvSpPr/>
            <p:nvPr userDrawn="1"/>
          </p:nvSpPr>
          <p:spPr>
            <a:xfrm>
              <a:off x="4643077" y="4409586"/>
              <a:ext cx="3842153" cy="100627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8066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62058"/>
            <a:ext cx="13441037" cy="2100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5420236"/>
            <a:ext cx="13441037" cy="7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147" y="5443538"/>
            <a:ext cx="11152244" cy="907542"/>
          </a:xfrm>
        </p:spPr>
        <p:txBody>
          <a:bodyPr lIns="91440" tIns="0" rIns="91440" bIns="0" anchor="b">
            <a:noAutofit/>
          </a:bodyPr>
          <a:lstStyle>
            <a:lvl1pPr>
              <a:defRPr sz="397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3444521" cy="5315462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529">
                <a:solidFill>
                  <a:schemeClr val="bg1"/>
                </a:solidFill>
              </a:defRPr>
            </a:lvl1pPr>
            <a:lvl2pPr marL="504154" indent="0">
              <a:buNone/>
              <a:defRPr sz="3088"/>
            </a:lvl2pPr>
            <a:lvl3pPr marL="1008309" indent="0">
              <a:buNone/>
              <a:defRPr sz="2646"/>
            </a:lvl3pPr>
            <a:lvl4pPr marL="1512463" indent="0">
              <a:buNone/>
              <a:defRPr sz="2205"/>
            </a:lvl4pPr>
            <a:lvl5pPr marL="2016618" indent="0">
              <a:buNone/>
              <a:defRPr sz="2205"/>
            </a:lvl5pPr>
            <a:lvl6pPr marL="2520772" indent="0">
              <a:buNone/>
              <a:defRPr sz="2205"/>
            </a:lvl6pPr>
            <a:lvl7pPr marL="3024927" indent="0">
              <a:buNone/>
              <a:defRPr sz="2205"/>
            </a:lvl7pPr>
            <a:lvl8pPr marL="3529081" indent="0">
              <a:buNone/>
              <a:defRPr sz="2205"/>
            </a:lvl8pPr>
            <a:lvl9pPr marL="4033236" indent="0">
              <a:buNone/>
              <a:defRPr sz="220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116" y="6392902"/>
            <a:ext cx="11152244" cy="65544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62"/>
              </a:spcAft>
              <a:buNone/>
              <a:defRPr sz="1654">
                <a:solidFill>
                  <a:srgbClr val="FFFFFF"/>
                </a:solidFill>
              </a:defRPr>
            </a:lvl1pPr>
            <a:lvl2pPr marL="504154" indent="0">
              <a:buNone/>
              <a:defRPr sz="1323"/>
            </a:lvl2pPr>
            <a:lvl3pPr marL="1008309" indent="0">
              <a:buNone/>
              <a:defRPr sz="1103"/>
            </a:lvl3pPr>
            <a:lvl4pPr marL="1512463" indent="0">
              <a:buNone/>
              <a:defRPr sz="992"/>
            </a:lvl4pPr>
            <a:lvl5pPr marL="2016618" indent="0">
              <a:buNone/>
              <a:defRPr sz="992"/>
            </a:lvl5pPr>
            <a:lvl6pPr marL="2520772" indent="0">
              <a:buNone/>
              <a:defRPr sz="992"/>
            </a:lvl6pPr>
            <a:lvl7pPr marL="3024927" indent="0">
              <a:buNone/>
              <a:defRPr sz="992"/>
            </a:lvl7pPr>
            <a:lvl8pPr marL="3529081" indent="0">
              <a:buNone/>
              <a:defRPr sz="992"/>
            </a:lvl8pPr>
            <a:lvl9pPr marL="4033236" indent="0">
              <a:buNone/>
              <a:defRPr sz="992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2BAA8778-8B83-404D-B56E-E1A558544851}"/>
              </a:ext>
            </a:extLst>
          </p:cNvPr>
          <p:cNvSpPr/>
          <p:nvPr userDrawn="1"/>
        </p:nvSpPr>
        <p:spPr>
          <a:xfrm>
            <a:off x="-6185" y="5305425"/>
            <a:ext cx="13453104" cy="58129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rgbClr val="0A4F9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828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7058660"/>
            <a:ext cx="13444538" cy="50419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0595" y="387390"/>
            <a:ext cx="11742158" cy="12604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269" y="2105026"/>
            <a:ext cx="11675483" cy="40825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22869" y="7123708"/>
            <a:ext cx="914400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883" y="7123708"/>
            <a:ext cx="5318272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 cap="all" baseline="0"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269" y="7123708"/>
            <a:ext cx="914400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8">
                <a:solidFill>
                  <a:srgbClr val="FFFFFF"/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1113410" y="1647825"/>
            <a:ext cx="1156934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5">
            <a:extLst>
              <a:ext uri="{FF2B5EF4-FFF2-40B4-BE49-F238E27FC236}">
                <a16:creationId xmlns:a16="http://schemas.microsoft.com/office/drawing/2014/main" id="{2D586AE1-3065-468F-A579-E924AD695CAB}"/>
              </a:ext>
            </a:extLst>
          </p:cNvPr>
          <p:cNvSpPr/>
          <p:nvPr userDrawn="1"/>
        </p:nvSpPr>
        <p:spPr>
          <a:xfrm>
            <a:off x="-12217" y="6919604"/>
            <a:ext cx="13453104" cy="62221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5ABB770-C929-4A95-807D-ECC4D0E32C93}"/>
              </a:ext>
            </a:extLst>
          </p:cNvPr>
          <p:cNvGrpSpPr/>
          <p:nvPr userDrawn="1"/>
        </p:nvGrpSpPr>
        <p:grpSpPr>
          <a:xfrm>
            <a:off x="548107" y="6459064"/>
            <a:ext cx="2897562" cy="897544"/>
            <a:chOff x="4436269" y="4253592"/>
            <a:chExt cx="4255770" cy="1318260"/>
          </a:xfrm>
        </p:grpSpPr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CC31D346-2243-4A2D-8DF2-FCDFF894D632}"/>
                </a:ext>
              </a:extLst>
            </p:cNvPr>
            <p:cNvSpPr/>
            <p:nvPr userDrawn="1"/>
          </p:nvSpPr>
          <p:spPr>
            <a:xfrm>
              <a:off x="4436269" y="4253592"/>
              <a:ext cx="4255770" cy="1318260"/>
            </a:xfrm>
            <a:custGeom>
              <a:avLst/>
              <a:gdLst/>
              <a:ahLst/>
              <a:cxnLst/>
              <a:rect l="l" t="t" r="r" b="b"/>
              <a:pathLst>
                <a:path w="4255770" h="1318260">
                  <a:moveTo>
                    <a:pt x="4033608" y="0"/>
                  </a:moveTo>
                  <a:lnTo>
                    <a:pt x="222110" y="0"/>
                  </a:lnTo>
                  <a:lnTo>
                    <a:pt x="93702" y="3470"/>
                  </a:lnTo>
                  <a:lnTo>
                    <a:pt x="27763" y="27763"/>
                  </a:lnTo>
                  <a:lnTo>
                    <a:pt x="3470" y="93702"/>
                  </a:lnTo>
                  <a:lnTo>
                    <a:pt x="0" y="222110"/>
                  </a:lnTo>
                  <a:lnTo>
                    <a:pt x="0" y="1096060"/>
                  </a:lnTo>
                  <a:lnTo>
                    <a:pt x="3470" y="1224468"/>
                  </a:lnTo>
                  <a:lnTo>
                    <a:pt x="27763" y="1290407"/>
                  </a:lnTo>
                  <a:lnTo>
                    <a:pt x="93702" y="1314700"/>
                  </a:lnTo>
                  <a:lnTo>
                    <a:pt x="222110" y="1318171"/>
                  </a:lnTo>
                  <a:lnTo>
                    <a:pt x="4033608" y="1318171"/>
                  </a:lnTo>
                  <a:lnTo>
                    <a:pt x="4162016" y="1314700"/>
                  </a:lnTo>
                  <a:lnTo>
                    <a:pt x="4227955" y="1290407"/>
                  </a:lnTo>
                  <a:lnTo>
                    <a:pt x="4252248" y="1224468"/>
                  </a:lnTo>
                  <a:lnTo>
                    <a:pt x="4255719" y="1096060"/>
                  </a:lnTo>
                  <a:lnTo>
                    <a:pt x="4255719" y="222110"/>
                  </a:lnTo>
                  <a:lnTo>
                    <a:pt x="4252248" y="93702"/>
                  </a:lnTo>
                  <a:lnTo>
                    <a:pt x="4227955" y="27763"/>
                  </a:lnTo>
                  <a:lnTo>
                    <a:pt x="4162016" y="3470"/>
                  </a:lnTo>
                  <a:lnTo>
                    <a:pt x="40336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FB18F51A-C9E6-4889-AF0F-C9B6BA4D1062}"/>
                </a:ext>
              </a:extLst>
            </p:cNvPr>
            <p:cNvSpPr/>
            <p:nvPr userDrawn="1"/>
          </p:nvSpPr>
          <p:spPr>
            <a:xfrm>
              <a:off x="4643077" y="4409586"/>
              <a:ext cx="3842153" cy="100627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1162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8309" rtl="0" eaLnBrk="1" latinLnBrk="0" hangingPunct="1">
        <a:lnSpc>
          <a:spcPct val="85000"/>
        </a:lnSpc>
        <a:spcBef>
          <a:spcPct val="0"/>
        </a:spcBef>
        <a:buNone/>
        <a:defRPr sz="4000" kern="1200" spc="-55" baseline="0">
          <a:solidFill>
            <a:schemeClr val="accent1"/>
          </a:solidFill>
          <a:latin typeface="+mn-lt"/>
          <a:ea typeface="+mj-ea"/>
          <a:cs typeface="+mj-cs"/>
        </a:defRPr>
      </a:lvl1pPr>
    </p:titleStyle>
    <p:bodyStyle>
      <a:lvl1pPr marL="100831" indent="-100831" algn="l" defTabSz="1008309" rtl="0" eaLnBrk="1" latinLnBrk="0" hangingPunct="1">
        <a:lnSpc>
          <a:spcPct val="90000"/>
        </a:lnSpc>
        <a:spcBef>
          <a:spcPts val="1323"/>
        </a:spcBef>
        <a:spcAft>
          <a:spcPts val="221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423490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625152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26813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028475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1297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3351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5405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87459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54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309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463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618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772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927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081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236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82" userDrawn="1">
          <p15:clr>
            <a:srgbClr val="F26B43"/>
          </p15:clr>
        </p15:guide>
        <p15:guide id="2" pos="4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fa.d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imaschutz-unternehmen.de/Erfolgsrezep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klimaschutz-unternehmen.de/Erfolgsrezept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125BF-B80B-4CB1-AC36-3D950E8B0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8241" y="1724025"/>
            <a:ext cx="11091744" cy="1537547"/>
          </a:xfrm>
        </p:spPr>
        <p:txBody>
          <a:bodyPr>
            <a:normAutofit/>
          </a:bodyPr>
          <a:lstStyle/>
          <a:p>
            <a:r>
              <a:rPr lang="de-DE" dirty="0"/>
              <a:t>Absorptionskältemaschinen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353BE0E-0F63-47DA-A5C0-BDE74EAE5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8241" y="3322446"/>
            <a:ext cx="11091744" cy="1260475"/>
          </a:xfrm>
        </p:spPr>
        <p:txBody>
          <a:bodyPr/>
          <a:lstStyle/>
          <a:p>
            <a:r>
              <a:rPr lang="de-DE" dirty="0"/>
              <a:t>Warum es sich Lohnt mit Wärme zu Kühlen</a:t>
            </a:r>
          </a:p>
        </p:txBody>
      </p:sp>
    </p:spTree>
    <p:extLst>
      <p:ext uri="{BB962C8B-B14F-4D97-AF65-F5344CB8AC3E}">
        <p14:creationId xmlns:p14="http://schemas.microsoft.com/office/powerpoint/2010/main" val="89342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53223037-9107-4D57-9FC3-8DA463254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eine Absorptionskältemaschine (AKM) nutzen?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691D48-4783-4D5F-BA97-7B8282A84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Reduzierung des Stromverbrauches für die Kälteerzeugung.</a:t>
            </a:r>
          </a:p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Die Laufzeiten des eigenen BHKW kann durch eine AKM erhöht werden: Auch in den wärmsten Monaten kann weiterbetrieben werden.</a:t>
            </a:r>
          </a:p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Senkung der CO</a:t>
            </a:r>
            <a:r>
              <a:rPr lang="de-DE" baseline="-25000" dirty="0"/>
              <a:t>2</a:t>
            </a:r>
            <a:r>
              <a:rPr lang="de-DE" dirty="0"/>
              <a:t>-Emissionen durch gesteigerte Energieeffizienz und Verringerung des Primärenergiebedarfs – sofern Abwärme genutzt wird.</a:t>
            </a:r>
          </a:p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Unabhängigkeit von externen Zukäufen und schwankenden Stromkosten.</a:t>
            </a:r>
          </a:p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Mehr Energieeffizienz durch Nutzung der eigenen Abwärme.</a:t>
            </a:r>
          </a:p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Nahezu keine Geräuschentwicklung (leiser als die angeschlossenen Pumpen)</a:t>
            </a:r>
          </a:p>
          <a:p>
            <a:pPr marL="457200" indent="-457200" fontAlgn="b">
              <a:buFont typeface="Arial" panose="020B0604020202020204" pitchFamily="34" charset="0"/>
              <a:buChar char="•"/>
            </a:pPr>
            <a:r>
              <a:rPr lang="de-DE" dirty="0"/>
              <a:t>Niedriger Primärenergieverbrauch begünstigt die Erreichung von Zielvorgaben zum Green Building Standard.</a:t>
            </a:r>
          </a:p>
        </p:txBody>
      </p:sp>
    </p:spTree>
    <p:extLst>
      <p:ext uri="{BB962C8B-B14F-4D97-AF65-F5344CB8AC3E}">
        <p14:creationId xmlns:p14="http://schemas.microsoft.com/office/powerpoint/2010/main" val="3106621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53223037-9107-4D57-9FC3-8DA463254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Nachteile sind beherrschbar!</a:t>
            </a:r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F09A8FC5-D319-4157-A7CB-5CE0DDDE2C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903190"/>
              </p:ext>
            </p:extLst>
          </p:nvPr>
        </p:nvGraphicFramePr>
        <p:xfrm>
          <a:off x="944563" y="1876426"/>
          <a:ext cx="11738190" cy="423530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869095">
                  <a:extLst>
                    <a:ext uri="{9D8B030D-6E8A-4147-A177-3AD203B41FA5}">
                      <a16:colId xmlns:a16="http://schemas.microsoft.com/office/drawing/2014/main" val="96150471"/>
                    </a:ext>
                  </a:extLst>
                </a:gridCol>
                <a:gridCol w="5869095">
                  <a:extLst>
                    <a:ext uri="{9D8B030D-6E8A-4147-A177-3AD203B41FA5}">
                      <a16:colId xmlns:a16="http://schemas.microsoft.com/office/drawing/2014/main" val="2640059007"/>
                    </a:ext>
                  </a:extLst>
                </a:gridCol>
              </a:tblGrid>
              <a:tr h="79751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Nachteil gegenüber konventioneller Kompressionskältemaschine</a:t>
                      </a:r>
                    </a:p>
                  </a:txBody>
                  <a:tcPr marL="144375" marR="1443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So werden die Nachteile zu Ihrem eigenen Vorteil!</a:t>
                      </a:r>
                    </a:p>
                  </a:txBody>
                  <a:tcPr marL="144375" marR="144375"/>
                </a:tc>
                <a:extLst>
                  <a:ext uri="{0D108BD9-81ED-4DB2-BD59-A6C34878D82A}">
                    <a16:rowId xmlns:a16="http://schemas.microsoft.com/office/drawing/2014/main" val="1460288987"/>
                  </a:ext>
                </a:extLst>
              </a:tr>
              <a:tr h="102225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dirty="0">
                          <a:effectLst/>
                        </a:rPr>
                        <a:t>Abhängigkeit von internen Maschinen</a:t>
                      </a:r>
                      <a:endParaRPr lang="de-DE" sz="2000" b="0" i="0" u="none" strike="noStrike" dirty="0">
                        <a:solidFill>
                          <a:srgbClr val="4E4D4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039" marR="15039" marT="9525" marB="0" anchor="ctr"/>
                </a:tc>
                <a:tc>
                  <a:txBody>
                    <a:bodyPr/>
                    <a:lstStyle/>
                    <a:p>
                      <a:pPr marL="0" algn="l" defTabSz="1008309" rtl="0" eaLnBrk="1" fontAlgn="b" latinLnBrk="0" hangingPunct="1"/>
                      <a:r>
                        <a:rPr lang="de-DE" sz="2000" u="none" strike="noStrike" kern="1200" dirty="0">
                          <a:effectLst/>
                        </a:rPr>
                        <a:t>Ausbildung von Fachpersonal, damit einhergehende Unabhängigkeit von Fremdpersonal und Dienstleistungen.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0980785"/>
                  </a:ext>
                </a:extLst>
              </a:tr>
              <a:tr h="1057511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dirty="0">
                          <a:effectLst/>
                        </a:rPr>
                        <a:t>Investitionskosten</a:t>
                      </a:r>
                      <a:endParaRPr lang="de-DE" sz="2000" b="0" i="0" u="none" strike="noStrike" dirty="0">
                        <a:solidFill>
                          <a:srgbClr val="4E4D4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039" marR="15039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008309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Fördermöglichkeiten ausschöpfen und damit e</a:t>
                      </a:r>
                      <a:r>
                        <a:rPr lang="de-DE" sz="20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in nachhaltiges Unternehmen schaffen. </a:t>
                      </a:r>
                      <a:r>
                        <a:rPr lang="de-DE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Weitere Hinweise unter: </a:t>
                      </a:r>
                      <a:r>
                        <a:rPr lang="de-DE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www.bafa.de</a:t>
                      </a:r>
                      <a:r>
                        <a:rPr lang="de-DE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</a:p>
                    <a:p>
                      <a:pPr marL="0" marR="0" lvl="0" indent="0" algn="l" defTabSz="1008309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Amortisationszeiträume an Investitionen anpassen und langfristige Planung ermöglichen.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9102566"/>
                  </a:ext>
                </a:extLst>
              </a:tr>
              <a:tr h="882013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dirty="0">
                          <a:effectLst/>
                        </a:rPr>
                        <a:t>Ggf. erhöhter Platzbedarf</a:t>
                      </a:r>
                      <a:endParaRPr lang="de-DE" sz="2000" b="0" i="0" u="none" strike="noStrike" dirty="0">
                        <a:solidFill>
                          <a:srgbClr val="4E4D4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039" marR="15039" marT="9525" marB="0" anchor="ctr"/>
                </a:tc>
                <a:tc>
                  <a:txBody>
                    <a:bodyPr/>
                    <a:lstStyle/>
                    <a:p>
                      <a:pPr marL="0" algn="l" defTabSz="1008309" rtl="0" eaLnBrk="1" fontAlgn="b" latinLnBrk="0" hangingPunct="1"/>
                      <a:r>
                        <a:rPr lang="de-DE" sz="2000" u="none" strike="noStrike" kern="1200" dirty="0">
                          <a:effectLst/>
                        </a:rPr>
                        <a:t>Planung des Gebäudes anpassen/ Zwischengeschosse nutzen/ Anpassungen am Bestandsgebäude vornehmen</a:t>
                      </a:r>
                      <a:endParaRPr lang="de-DE" sz="2000" b="0" i="0" u="none" strike="noStrike" kern="1200" dirty="0">
                        <a:solidFill>
                          <a:srgbClr val="4E4D4D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5412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96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53223037-9107-4D57-9FC3-8DA463254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Wichtigste Kenndaten im Überblick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BC280AD1-F56A-43B4-B8FC-D1165771BA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8369905"/>
              </p:ext>
            </p:extLst>
          </p:nvPr>
        </p:nvGraphicFramePr>
        <p:xfrm>
          <a:off x="5153800" y="1586865"/>
          <a:ext cx="7750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108">
                  <a:extLst>
                    <a:ext uri="{9D8B030D-6E8A-4147-A177-3AD203B41FA5}">
                      <a16:colId xmlns:a16="http://schemas.microsoft.com/office/drawing/2014/main" val="3178680098"/>
                    </a:ext>
                  </a:extLst>
                </a:gridCol>
                <a:gridCol w="1079192">
                  <a:extLst>
                    <a:ext uri="{9D8B030D-6E8A-4147-A177-3AD203B41FA5}">
                      <a16:colId xmlns:a16="http://schemas.microsoft.com/office/drawing/2014/main" val="1794531899"/>
                    </a:ext>
                  </a:extLst>
                </a:gridCol>
                <a:gridCol w="1937650">
                  <a:extLst>
                    <a:ext uri="{9D8B030D-6E8A-4147-A177-3AD203B41FA5}">
                      <a16:colId xmlns:a16="http://schemas.microsoft.com/office/drawing/2014/main" val="4133386903"/>
                    </a:ext>
                  </a:extLst>
                </a:gridCol>
                <a:gridCol w="1937650">
                  <a:extLst>
                    <a:ext uri="{9D8B030D-6E8A-4147-A177-3AD203B41FA5}">
                      <a16:colId xmlns:a16="http://schemas.microsoft.com/office/drawing/2014/main" val="3051138783"/>
                    </a:ext>
                  </a:extLst>
                </a:gridCol>
              </a:tblGrid>
              <a:tr h="526704">
                <a:tc>
                  <a:txBody>
                    <a:bodyPr/>
                    <a:lstStyle/>
                    <a:p>
                      <a:pPr algn="l" fontAlgn="ctr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Basisdaten (Annahmen)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Einheit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Absorptions-kältemaschine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mechanische Kältemaschine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58512124"/>
                  </a:ext>
                </a:extLst>
              </a:tr>
              <a:tr h="533208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0" i="0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Benötigte Kälteleistung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1008309" rtl="0" eaLnBrk="1" fontAlgn="ctr" latinLnBrk="0" hangingPunct="1"/>
                      <a:r>
                        <a:rPr lang="de-DE" sz="2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kW</a:t>
                      </a: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fontAlgn="t"/>
                      <a:endParaRPr lang="de-DE" sz="2400" b="0" i="0" u="none" strike="noStrike" dirty="0">
                        <a:solidFill>
                          <a:srgbClr val="27262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574770"/>
                  </a:ext>
                </a:extLst>
              </a:tr>
              <a:tr h="533208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0" i="0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Betriebsstunden</a:t>
                      </a:r>
                    </a:p>
                    <a:p>
                      <a:pPr algn="l" fontAlgn="t"/>
                      <a:r>
                        <a:rPr lang="de-DE" sz="2400" b="0" i="0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im Jahr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1008309" rtl="0" eaLnBrk="1" fontAlgn="ctr" latinLnBrk="0" hangingPunct="1"/>
                      <a:r>
                        <a:rPr lang="de-DE" sz="2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h/a</a:t>
                      </a: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fontAlgn="t"/>
                      <a:endParaRPr lang="de-DE" sz="2400" b="0" i="0" u="none" strike="noStrike" dirty="0">
                        <a:solidFill>
                          <a:srgbClr val="27262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1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25601664"/>
                  </a:ext>
                </a:extLst>
              </a:tr>
              <a:tr h="533208">
                <a:tc>
                  <a:txBody>
                    <a:bodyPr/>
                    <a:lstStyle/>
                    <a:p>
                      <a:pPr algn="l" fontAlgn="ctr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 (auch Leistungszahl)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1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0,72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1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4,2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6781330"/>
                  </a:ext>
                </a:extLst>
              </a:tr>
              <a:tr h="533208">
                <a:tc>
                  <a:txBody>
                    <a:bodyPr/>
                    <a:lstStyle/>
                    <a:p>
                      <a:pPr algn="l" fontAlgn="ctr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Wasserverbrauch Rückkühlung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l/h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1" u="none" strike="noStrike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1709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1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5480016"/>
                  </a:ext>
                </a:extLst>
              </a:tr>
              <a:tr h="533208">
                <a:tc>
                  <a:txBody>
                    <a:bodyPr/>
                    <a:lstStyle/>
                    <a:p>
                      <a:pPr algn="l" fontAlgn="ctr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Gesamte elektrische Leistungsaufnahme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1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14,0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0" i="1" u="none" strike="noStrike" dirty="0">
                          <a:solidFill>
                            <a:srgbClr val="272626"/>
                          </a:solidFill>
                          <a:effectLst/>
                          <a:latin typeface="Calibri" panose="020F0502020204030204" pitchFamily="34" charset="0"/>
                        </a:rPr>
                        <a:t>55,6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0973075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47B92768-BD0C-43D6-8A33-3F2664A31F1C}"/>
              </a:ext>
            </a:extLst>
          </p:cNvPr>
          <p:cNvSpPr txBox="1"/>
          <p:nvPr/>
        </p:nvSpPr>
        <p:spPr>
          <a:xfrm>
            <a:off x="9386565" y="2557289"/>
            <a:ext cx="3337779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</a:rPr>
              <a:t>Tragen Sie an dieser Stelle Ihre Eingaben aus der Tabelle </a:t>
            </a:r>
            <a:r>
              <a:rPr lang="de-DE" b="1" dirty="0">
                <a:solidFill>
                  <a:schemeClr val="accent3"/>
                </a:solidFill>
              </a:rPr>
              <a:t>09.2_Energiekosten_AKMvsKKM </a:t>
            </a:r>
            <a:r>
              <a:rPr lang="de-DE" dirty="0">
                <a:solidFill>
                  <a:schemeClr val="accent3"/>
                </a:solidFill>
              </a:rPr>
              <a:t>ein. Dort finden Sie auch die Erläuterungen zu den einzelnen Begrifflichkeiten.</a:t>
            </a:r>
          </a:p>
          <a:p>
            <a:endParaRPr lang="de-DE" dirty="0">
              <a:solidFill>
                <a:schemeClr val="accent3"/>
              </a:solidFill>
            </a:endParaRPr>
          </a:p>
          <a:p>
            <a:r>
              <a:rPr lang="de-DE" dirty="0">
                <a:solidFill>
                  <a:schemeClr val="accent3"/>
                </a:solidFill>
              </a:rPr>
              <a:t>Download verfügbar unter:</a:t>
            </a:r>
          </a:p>
          <a:p>
            <a:r>
              <a:rPr lang="de-DE" dirty="0">
                <a:solidFill>
                  <a:schemeClr val="accent3"/>
                </a:solidFill>
                <a:hlinkClick r:id="rId3"/>
              </a:rPr>
              <a:t>www.klimaschutz-unternehmen.de/Erfolgsrezepte</a:t>
            </a:r>
            <a:r>
              <a:rPr lang="de-DE" dirty="0">
                <a:solidFill>
                  <a:schemeClr val="accent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8560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6B547514-80AE-4E60-B420-B1867120B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7269" y="1826470"/>
            <a:ext cx="8162478" cy="811955"/>
          </a:xfrm>
        </p:spPr>
        <p:txBody>
          <a:bodyPr/>
          <a:lstStyle/>
          <a:p>
            <a:r>
              <a:rPr lang="de-DE" dirty="0"/>
              <a:t>Absorptionskältemaschine vs. Kompressionskältemaschine</a:t>
            </a:r>
          </a:p>
        </p:txBody>
      </p:sp>
      <p:graphicFrame>
        <p:nvGraphicFramePr>
          <p:cNvPr id="16" name="Inhaltsplatzhalter 15">
            <a:extLst>
              <a:ext uri="{FF2B5EF4-FFF2-40B4-BE49-F238E27FC236}">
                <a16:creationId xmlns:a16="http://schemas.microsoft.com/office/drawing/2014/main" id="{569009D8-B3D1-4896-AD52-A483B41C1C4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4132737"/>
              </p:ext>
            </p:extLst>
          </p:nvPr>
        </p:nvGraphicFramePr>
        <p:xfrm>
          <a:off x="1007269" y="2475514"/>
          <a:ext cx="8162478" cy="32500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5384">
                  <a:extLst>
                    <a:ext uri="{9D8B030D-6E8A-4147-A177-3AD203B41FA5}">
                      <a16:colId xmlns:a16="http://schemas.microsoft.com/office/drawing/2014/main" val="2057535739"/>
                    </a:ext>
                  </a:extLst>
                </a:gridCol>
                <a:gridCol w="1082512">
                  <a:extLst>
                    <a:ext uri="{9D8B030D-6E8A-4147-A177-3AD203B41FA5}">
                      <a16:colId xmlns:a16="http://schemas.microsoft.com/office/drawing/2014/main" val="2257521712"/>
                    </a:ext>
                  </a:extLst>
                </a:gridCol>
                <a:gridCol w="1919536">
                  <a:extLst>
                    <a:ext uri="{9D8B030D-6E8A-4147-A177-3AD203B41FA5}">
                      <a16:colId xmlns:a16="http://schemas.microsoft.com/office/drawing/2014/main" val="4009041262"/>
                    </a:ext>
                  </a:extLst>
                </a:gridCol>
                <a:gridCol w="2115046">
                  <a:extLst>
                    <a:ext uri="{9D8B030D-6E8A-4147-A177-3AD203B41FA5}">
                      <a16:colId xmlns:a16="http://schemas.microsoft.com/office/drawing/2014/main" val="2212255239"/>
                    </a:ext>
                  </a:extLst>
                </a:gridCol>
              </a:tblGrid>
              <a:tr h="51382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Gegenüberstellung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Einheit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Absorptions-kältemaschine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mechanische Kältemaschine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357277"/>
                  </a:ext>
                </a:extLst>
              </a:tr>
              <a:tr h="372558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Kosten Wärmeleistung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€/a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518269"/>
                  </a:ext>
                </a:extLst>
              </a:tr>
              <a:tr h="372558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Kosten Stromverbrauch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€/a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342340"/>
                  </a:ext>
                </a:extLst>
              </a:tr>
              <a:tr h="446166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Kosten Wasserverbrauch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€/a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781220"/>
                  </a:ext>
                </a:extLst>
              </a:tr>
              <a:tr h="372558"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JAHRESENERGIEKOSTEN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€/a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1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1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042601"/>
                  </a:ext>
                </a:extLst>
              </a:tr>
              <a:tr h="389056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Äquivalente CO</a:t>
                      </a:r>
                      <a:r>
                        <a:rPr lang="de-DE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Emissionen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tCO</a:t>
                      </a:r>
                      <a:r>
                        <a:rPr lang="de-DE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2e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/a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2000" b="0" i="1" u="none" strike="noStrike" dirty="0">
                        <a:solidFill>
                          <a:srgbClr val="27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562845"/>
                  </a:ext>
                </a:extLst>
              </a:tr>
              <a:tr h="687564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Bewertung:</a:t>
                      </a:r>
                    </a:p>
                  </a:txBody>
                  <a:tcPr marL="7471" marR="7471" marT="1126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de-DE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471" marR="7471" marT="1126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71" marR="7471" marT="11263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71" marR="7471" marT="11263" marB="0" anchor="ctr"/>
                </a:tc>
                <a:extLst>
                  <a:ext uri="{0D108BD9-81ED-4DB2-BD59-A6C34878D82A}">
                    <a16:rowId xmlns:a16="http://schemas.microsoft.com/office/drawing/2014/main" val="649384594"/>
                  </a:ext>
                </a:extLst>
              </a:tr>
            </a:tbl>
          </a:graphicData>
        </a:graphic>
      </p:graphicFrame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0758829A-2C4F-424C-B539-49985A7B158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5" t="47222" r="12133" b="2152"/>
          <a:stretch/>
        </p:blipFill>
        <p:spPr>
          <a:xfrm>
            <a:off x="9521731" y="2820734"/>
            <a:ext cx="3732430" cy="218482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F6848C3-A428-4C33-89BB-39BEFFAE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Jährliche Energiekosten im Vergleich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0A7F440-DC1E-4CA0-8B66-E6220DBD8BCD}"/>
              </a:ext>
            </a:extLst>
          </p:cNvPr>
          <p:cNvSpPr txBox="1"/>
          <p:nvPr/>
        </p:nvSpPr>
        <p:spPr>
          <a:xfrm>
            <a:off x="9843752" y="5000991"/>
            <a:ext cx="3410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Bild: AKM Blechwarenfabrik Limburg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D44C374-7831-470D-9F13-C5D5B9DA807F}"/>
              </a:ext>
            </a:extLst>
          </p:cNvPr>
          <p:cNvSpPr txBox="1"/>
          <p:nvPr/>
        </p:nvSpPr>
        <p:spPr>
          <a:xfrm>
            <a:off x="5426125" y="2530883"/>
            <a:ext cx="3337779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</a:rPr>
              <a:t>Tragen Sie an dieser Stelle Ihre Eingaben aus der Tabelle </a:t>
            </a:r>
            <a:r>
              <a:rPr lang="de-DE" b="1" dirty="0">
                <a:solidFill>
                  <a:schemeClr val="accent3"/>
                </a:solidFill>
              </a:rPr>
              <a:t>09.2_Energiekosten_AKMvsKKM </a:t>
            </a:r>
            <a:r>
              <a:rPr lang="de-DE" dirty="0">
                <a:solidFill>
                  <a:schemeClr val="accent3"/>
                </a:solidFill>
              </a:rPr>
              <a:t>ein. Dort finden Sie auch die Erläuterungen zu den einzelnen Begrifflichkeiten.</a:t>
            </a:r>
          </a:p>
          <a:p>
            <a:endParaRPr lang="de-DE" dirty="0">
              <a:solidFill>
                <a:schemeClr val="accent3"/>
              </a:solidFill>
            </a:endParaRPr>
          </a:p>
          <a:p>
            <a:r>
              <a:rPr lang="de-DE" dirty="0">
                <a:solidFill>
                  <a:schemeClr val="accent3"/>
                </a:solidFill>
              </a:rPr>
              <a:t>Download verfügbar unter:</a:t>
            </a:r>
          </a:p>
          <a:p>
            <a:r>
              <a:rPr lang="de-DE" dirty="0">
                <a:solidFill>
                  <a:schemeClr val="accent3"/>
                </a:solidFill>
                <a:hlinkClick r:id="rId4"/>
              </a:rPr>
              <a:t>www.klimaschutz-unternehmen.de/Erfolgsrezepte</a:t>
            </a:r>
            <a:r>
              <a:rPr lang="de-DE" dirty="0">
                <a:solidFill>
                  <a:schemeClr val="accent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2435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D7EA4419-3A62-46EC-8BC9-CEDF0718826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de-DE" dirty="0"/>
              <a:t>Vielen Dank für Ihre Aufmerksamkeit.</a:t>
            </a:r>
          </a:p>
          <a:p>
            <a:endParaRPr lang="de-DE" dirty="0"/>
          </a:p>
          <a:p>
            <a:r>
              <a:rPr lang="de-DE" dirty="0"/>
              <a:t>Bei Fragen wenden Sie sich gerne an:</a:t>
            </a:r>
          </a:p>
          <a:p>
            <a:endParaRPr lang="de-DE" dirty="0"/>
          </a:p>
          <a:p>
            <a:r>
              <a:rPr lang="de-DE" dirty="0">
                <a:solidFill>
                  <a:schemeClr val="accent3"/>
                </a:solidFill>
              </a:rPr>
              <a:t>[Ansprechperson und Kontaktdaten in Ihrem eigenen Unternehmen eintragen]</a:t>
            </a:r>
          </a:p>
        </p:txBody>
      </p:sp>
    </p:spTree>
    <p:extLst>
      <p:ext uri="{BB962C8B-B14F-4D97-AF65-F5344CB8AC3E}">
        <p14:creationId xmlns:p14="http://schemas.microsoft.com/office/powerpoint/2010/main" val="2401534794"/>
      </p:ext>
    </p:extLst>
  </p:cSld>
  <p:clrMapOvr>
    <a:masterClrMapping/>
  </p:clrMapOvr>
</p:sld>
</file>

<file path=ppt/theme/theme1.xml><?xml version="1.0" encoding="utf-8"?>
<a:theme xmlns:a="http://schemas.openxmlformats.org/drawingml/2006/main" name="1_Rückblick">
  <a:themeElements>
    <a:clrScheme name="Benutzerdefiniert 1">
      <a:dk1>
        <a:srgbClr val="272626"/>
      </a:dk1>
      <a:lt1>
        <a:sysClr val="window" lastClr="FFFFFF"/>
      </a:lt1>
      <a:dk2>
        <a:srgbClr val="4E4D4D"/>
      </a:dk2>
      <a:lt2>
        <a:srgbClr val="DBDBDB"/>
      </a:lt2>
      <a:accent1>
        <a:srgbClr val="4D9434"/>
      </a:accent1>
      <a:accent2>
        <a:srgbClr val="28306C"/>
      </a:accent2>
      <a:accent3>
        <a:srgbClr val="9D2060"/>
      </a:accent3>
      <a:accent4>
        <a:srgbClr val="EB5C00"/>
      </a:accent4>
      <a:accent5>
        <a:srgbClr val="0A4F9D"/>
      </a:accent5>
      <a:accent6>
        <a:srgbClr val="ABC814"/>
      </a:accent6>
      <a:hlink>
        <a:srgbClr val="0A4F9D"/>
      </a:hlink>
      <a:folHlink>
        <a:srgbClr val="E82E7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371</Words>
  <Application>Microsoft Office PowerPoint</Application>
  <PresentationFormat>Benutzerdefiniert</PresentationFormat>
  <Paragraphs>79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1_Rückblick</vt:lpstr>
      <vt:lpstr>Absorptionskältemaschinen</vt:lpstr>
      <vt:lpstr>Warum eine Absorptionskältemaschine (AKM) nutzen?</vt:lpstr>
      <vt:lpstr>Nachteile sind beherrschbar!</vt:lpstr>
      <vt:lpstr>Wichtigste Kenndaten im Überblick</vt:lpstr>
      <vt:lpstr>Jährliche Energiekosten im Vergleich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Gina Herzog</dc:creator>
  <cp:lastModifiedBy>Andrea Gärtner</cp:lastModifiedBy>
  <cp:revision>454</cp:revision>
  <dcterms:created xsi:type="dcterms:W3CDTF">2018-04-15T14:41:46Z</dcterms:created>
  <dcterms:modified xsi:type="dcterms:W3CDTF">2019-03-26T08:40:45Z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2017-03-03T00:00:00Z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2017-03-14T00:00:00Z</vt:filetime>
  </property>
</Properties>
</file>